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3" r:id="rId7"/>
    <p:sldId id="262" r:id="rId8"/>
    <p:sldId id="264" r:id="rId9"/>
    <p:sldId id="260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4"/>
    <p:restoredTop sz="94027"/>
  </p:normalViewPr>
  <p:slideViewPr>
    <p:cSldViewPr snapToGrid="0" snapToObjects="1">
      <p:cViewPr varScale="1">
        <p:scale>
          <a:sx n="95" d="100"/>
          <a:sy n="95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10/10/19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00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3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lipsnack.com/kazeYuusha/learn-a-languag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College Senior Capstone for Advocacy of Early Language Learning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489031"/>
          </a:xfrm>
        </p:spPr>
        <p:txBody>
          <a:bodyPr/>
          <a:lstStyle/>
          <a:p>
            <a:r>
              <a:rPr lang="en-US" dirty="0" smtClean="0"/>
              <a:t>Yoko H. Sakurauchi, </a:t>
            </a:r>
            <a:r>
              <a:rPr lang="en-US" dirty="0" err="1" smtClean="0"/>
              <a:t>Ed.D</a:t>
            </a:r>
            <a:r>
              <a:rPr lang="en-US" dirty="0" smtClean="0"/>
              <a:t>. (</a:t>
            </a:r>
            <a:r>
              <a:rPr lang="en-US" dirty="0" err="1" smtClean="0"/>
              <a:t>ysakura@pdx.edu</a:t>
            </a:r>
            <a:r>
              <a:rPr lang="en-US" smtClean="0"/>
              <a:t>)</a:t>
            </a:r>
            <a:endParaRPr lang="en-US" dirty="0" smtClean="0"/>
          </a:p>
          <a:p>
            <a:r>
              <a:rPr lang="en-US" dirty="0" smtClean="0"/>
              <a:t>COFLT Fall Conference</a:t>
            </a:r>
          </a:p>
          <a:p>
            <a:r>
              <a:rPr lang="en-US" dirty="0" smtClean="0"/>
              <a:t>Friday, October 11,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080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>
          <a:xfrm>
            <a:off x="2209800" y="457200"/>
            <a:ext cx="7772400" cy="990600"/>
          </a:xfrm>
        </p:spPr>
        <p:txBody>
          <a:bodyPr/>
          <a:lstStyle/>
          <a:p>
            <a:r>
              <a:rPr lang="en-US" altLang="en-US">
                <a:ea typeface="MS PGothic" charset="-128"/>
              </a:rPr>
              <a:t>Promotion Example</a:t>
            </a:r>
          </a:p>
        </p:txBody>
      </p:sp>
      <p:pic>
        <p:nvPicPr>
          <p:cNvPr id="10243" name="Picture 3" descr="C:\Users\Yoko\Documents\Yoko\PSU\UNST421_Capstone2015F\Web site info copy\Baba\IMG_05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9938" y="2743200"/>
            <a:ext cx="4360862" cy="2908300"/>
          </a:xfrm>
          <a:noFill/>
        </p:spPr>
      </p:pic>
      <p:pic>
        <p:nvPicPr>
          <p:cNvPr id="10244" name="Picture 4" descr="C:\Users\Yoko\Documents\Yoko\PSU\UNST421_Capstone2015F\Web site info copy\Baba\IMG_05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1000" y="1981200"/>
            <a:ext cx="3251200" cy="4038600"/>
          </a:xfrm>
          <a:noFill/>
        </p:spPr>
      </p:pic>
    </p:spTree>
    <p:extLst>
      <p:ext uri="{BB962C8B-B14F-4D97-AF65-F5344CB8AC3E}">
        <p14:creationId xmlns:p14="http://schemas.microsoft.com/office/powerpoint/2010/main" val="1737520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/>
          <p:cNvSpPr>
            <a:spLocks noGrp="1"/>
          </p:cNvSpPr>
          <p:nvPr>
            <p:ph type="title"/>
          </p:nvPr>
        </p:nvSpPr>
        <p:spPr>
          <a:xfrm>
            <a:off x="2209800" y="457200"/>
            <a:ext cx="7772400" cy="914400"/>
          </a:xfrm>
        </p:spPr>
        <p:txBody>
          <a:bodyPr/>
          <a:lstStyle/>
          <a:p>
            <a:r>
              <a:rPr lang="en-US" altLang="en-US">
                <a:ea typeface="MS PGothic" charset="-128"/>
              </a:rPr>
              <a:t>Promotion Example</a:t>
            </a:r>
          </a:p>
        </p:txBody>
      </p:sp>
      <p:pic>
        <p:nvPicPr>
          <p:cNvPr id="11267" name="Picture 2" descr="C:\Users\Yoko\Documents\Yoko\PSU\UNST421_Capstone2015F\Web site info copy\Baba\IMG_06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8639" y="1981200"/>
            <a:ext cx="6054725" cy="4038600"/>
          </a:xfrm>
          <a:noFill/>
        </p:spPr>
      </p:pic>
    </p:spTree>
    <p:extLst>
      <p:ext uri="{BB962C8B-B14F-4D97-AF65-F5344CB8AC3E}">
        <p14:creationId xmlns:p14="http://schemas.microsoft.com/office/powerpoint/2010/main" val="1016747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209800" y="457200"/>
            <a:ext cx="7772400" cy="914400"/>
          </a:xfrm>
        </p:spPr>
        <p:txBody>
          <a:bodyPr/>
          <a:lstStyle/>
          <a:p>
            <a:r>
              <a:rPr lang="en-US" altLang="en-US">
                <a:ea typeface="MS PGothic" charset="-128"/>
              </a:rPr>
              <a:t>Promotion Example</a:t>
            </a:r>
          </a:p>
        </p:txBody>
      </p:sp>
      <p:pic>
        <p:nvPicPr>
          <p:cNvPr id="12291" name="Picture 3" descr="C:\Users\Yoko\Documents\Yoko\PSU\UNST421_Capstone2015F\Web site info copy\Baba\IMG_06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905000"/>
            <a:ext cx="3810000" cy="2541588"/>
          </a:xfrm>
          <a:noFill/>
        </p:spPr>
      </p:pic>
      <p:pic>
        <p:nvPicPr>
          <p:cNvPr id="12292" name="Picture 4" descr="C:\Users\Yoko\Documents\Yoko\PSU\UNST421_Capstone2015F\Web site info copy\Baba\IMG_06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3352800"/>
            <a:ext cx="4038600" cy="2884488"/>
          </a:xfrm>
          <a:noFill/>
        </p:spPr>
      </p:pic>
    </p:spTree>
    <p:extLst>
      <p:ext uri="{BB962C8B-B14F-4D97-AF65-F5344CB8AC3E}">
        <p14:creationId xmlns:p14="http://schemas.microsoft.com/office/powerpoint/2010/main" val="949567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288" y="123818"/>
            <a:ext cx="9605635" cy="1059305"/>
          </a:xfrm>
        </p:spPr>
        <p:txBody>
          <a:bodyPr/>
          <a:lstStyle/>
          <a:p>
            <a:r>
              <a:rPr lang="en-US" dirty="0" smtClean="0"/>
              <a:t>Final Paper1: Thank-You Letters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48" y="753595"/>
            <a:ext cx="3361764" cy="51990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954" y="1291268"/>
            <a:ext cx="6064622" cy="4548467"/>
          </a:xfrm>
        </p:spPr>
      </p:pic>
    </p:spTree>
    <p:extLst>
      <p:ext uri="{BB962C8B-B14F-4D97-AF65-F5344CB8AC3E}">
        <p14:creationId xmlns:p14="http://schemas.microsoft.com/office/powerpoint/2010/main" val="1879255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Paper 2: Promotion Letters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promotion letters to:</a:t>
            </a:r>
          </a:p>
          <a:p>
            <a:r>
              <a:rPr lang="en-US" dirty="0" smtClean="0"/>
              <a:t>Members of a school board</a:t>
            </a:r>
          </a:p>
          <a:p>
            <a:r>
              <a:rPr lang="en-US" dirty="0" smtClean="0"/>
              <a:t>Superintendent or School administrators</a:t>
            </a:r>
          </a:p>
          <a:p>
            <a:r>
              <a:rPr lang="en-US" dirty="0" smtClean="0"/>
              <a:t>Politicians</a:t>
            </a:r>
          </a:p>
          <a:p>
            <a:r>
              <a:rPr lang="en-US" dirty="0" smtClean="0"/>
              <a:t>To promote world language education at an early age</a:t>
            </a:r>
          </a:p>
          <a:p>
            <a:r>
              <a:rPr lang="en-US" dirty="0" smtClean="0"/>
              <a:t>Cite academic articles and research results as evidences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19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Portland State University</a:t>
            </a:r>
            <a:br>
              <a:rPr lang="en-US" dirty="0" smtClean="0"/>
            </a:br>
            <a:r>
              <a:rPr lang="en-US" dirty="0" smtClean="0"/>
              <a:t>Senior Capstone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68209"/>
          </a:xfrm>
        </p:spPr>
        <p:txBody>
          <a:bodyPr>
            <a:normAutofit/>
          </a:bodyPr>
          <a:lstStyle/>
          <a:p>
            <a:r>
              <a:rPr lang="en-US" dirty="0" smtClean="0"/>
              <a:t>UNST421: Japanese &amp; Chinese Language Program for Youth</a:t>
            </a:r>
          </a:p>
          <a:p>
            <a:r>
              <a:rPr lang="en-US" dirty="0" smtClean="0"/>
              <a:t>6 credits for Winter-Spring sequent terms</a:t>
            </a:r>
          </a:p>
          <a:p>
            <a:r>
              <a:rPr lang="en-US" dirty="0" smtClean="0"/>
              <a:t>10-20 students enrolled</a:t>
            </a:r>
          </a:p>
          <a:p>
            <a:pPr lvl="1"/>
            <a:r>
              <a:rPr lang="en-US" dirty="0" smtClean="0"/>
              <a:t>Japanese, Chinese, other foreign languages, Applied Linguistics, Education,  Art, Music, and Performing Arts, and other majors applicable. Basic Japanese or Chinese (completion of JPN/CHN201) is recommended but not a requirement.</a:t>
            </a:r>
          </a:p>
          <a:p>
            <a:r>
              <a:rPr lang="en-US" dirty="0" smtClean="0"/>
              <a:t>The class meets once a week for two hours.</a:t>
            </a:r>
          </a:p>
          <a:p>
            <a:r>
              <a:rPr lang="en-US" dirty="0" smtClean="0"/>
              <a:t>Textbook: Curtain, H. &amp; Dahlberg, C. A. “Language and learners: making the match </a:t>
            </a:r>
            <a:r>
              <a:rPr lang="mr-IN" dirty="0" smtClean="0"/>
              <a:t>–</a:t>
            </a:r>
            <a:r>
              <a:rPr lang="en-US" dirty="0" smtClean="0"/>
              <a:t> world language instruction in K-8 classrooms and beyond,” 5</a:t>
            </a:r>
            <a:r>
              <a:rPr lang="en-US" baseline="30000" dirty="0" smtClean="0"/>
              <a:t>th</a:t>
            </a:r>
            <a:r>
              <a:rPr lang="en-US" dirty="0" smtClean="0"/>
              <a:t> ed. Pearson.</a:t>
            </a:r>
          </a:p>
        </p:txBody>
      </p:sp>
    </p:spTree>
    <p:extLst>
      <p:ext uri="{BB962C8B-B14F-4D97-AF65-F5344CB8AC3E}">
        <p14:creationId xmlns:p14="http://schemas.microsoft.com/office/powerpoint/2010/main" val="1446682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Assignments (Outside The Classroom)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79339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Volunteering </a:t>
            </a:r>
            <a:r>
              <a:rPr lang="en-US" dirty="0"/>
              <a:t>as a teaching assistant at an immersion classroom in a local elementary school </a:t>
            </a:r>
            <a:endParaRPr lang="en-US" dirty="0" smtClean="0"/>
          </a:p>
          <a:p>
            <a:pPr lvl="1"/>
            <a:r>
              <a:rPr lang="en-US" dirty="0" smtClean="0"/>
              <a:t>The International School (Low-K through 5</a:t>
            </a:r>
            <a:r>
              <a:rPr lang="en-US" baseline="30000" dirty="0" smtClean="0"/>
              <a:t>th</a:t>
            </a:r>
            <a:r>
              <a:rPr lang="en-US" dirty="0" smtClean="0"/>
              <a:t> Grade) </a:t>
            </a:r>
          </a:p>
          <a:p>
            <a:pPr lvl="1"/>
            <a:r>
              <a:rPr lang="en-US" dirty="0" smtClean="0"/>
              <a:t>20 hours minimum (bi-weekly logs)</a:t>
            </a:r>
          </a:p>
          <a:p>
            <a:pPr lvl="1"/>
            <a:r>
              <a:rPr lang="en-US" dirty="0" smtClean="0"/>
              <a:t>The first visit and class observation</a:t>
            </a:r>
          </a:p>
          <a:p>
            <a:pPr lvl="1"/>
            <a:r>
              <a:rPr lang="en-US" dirty="0" smtClean="0"/>
              <a:t>Instructor’s observation in the end of Spring Term</a:t>
            </a:r>
            <a:endParaRPr lang="en-US" dirty="0"/>
          </a:p>
          <a:p>
            <a:r>
              <a:rPr lang="en-US" dirty="0" smtClean="0"/>
              <a:t>Conducting </a:t>
            </a:r>
            <a:r>
              <a:rPr lang="en-US" dirty="0"/>
              <a:t>a promotion activity as an advocate of early language learning </a:t>
            </a:r>
            <a:endParaRPr lang="en-US" dirty="0" smtClean="0"/>
          </a:p>
          <a:p>
            <a:pPr lvl="1"/>
            <a:r>
              <a:rPr lang="en-US" dirty="0" smtClean="0"/>
              <a:t>Have a booth at a cultural event</a:t>
            </a:r>
          </a:p>
          <a:p>
            <a:pPr lvl="1"/>
            <a:r>
              <a:rPr lang="en-US" dirty="0" smtClean="0"/>
              <a:t>Create a website or YouTube video</a:t>
            </a:r>
          </a:p>
          <a:p>
            <a:pPr lvl="1"/>
            <a:r>
              <a:rPr lang="en-US" dirty="0" smtClean="0"/>
              <a:t>Make posters and post them at community bulletin boards</a:t>
            </a:r>
          </a:p>
          <a:p>
            <a:r>
              <a:rPr lang="en-US" dirty="0" smtClean="0"/>
              <a:t>Final presentation and paper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83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" r="6031"/>
          <a:stretch/>
        </p:blipFill>
        <p:spPr>
          <a:xfrm>
            <a:off x="2659299" y="161364"/>
            <a:ext cx="6915008" cy="5899859"/>
          </a:xfrm>
        </p:spPr>
      </p:pic>
    </p:spTree>
    <p:extLst>
      <p:ext uri="{BB962C8B-B14F-4D97-AF65-F5344CB8AC3E}">
        <p14:creationId xmlns:p14="http://schemas.microsoft.com/office/powerpoint/2010/main" val="339898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Two Essays</a:t>
            </a:r>
          </a:p>
          <a:p>
            <a:pPr lvl="1"/>
            <a:r>
              <a:rPr lang="en-US" dirty="0" smtClean="0"/>
              <a:t>Self reflection of the Multiple Intelligences (MI) and </a:t>
            </a:r>
            <a:r>
              <a:rPr lang="en-US" dirty="0" err="1" smtClean="0"/>
              <a:t>Kolbs</a:t>
            </a:r>
            <a:r>
              <a:rPr lang="en-US" dirty="0" smtClean="0"/>
              <a:t> Learning Styles questionnaires</a:t>
            </a:r>
          </a:p>
          <a:p>
            <a:pPr lvl="1"/>
            <a:r>
              <a:rPr lang="en-US" dirty="0" smtClean="0"/>
              <a:t>Class observation</a:t>
            </a:r>
          </a:p>
          <a:p>
            <a:r>
              <a:rPr lang="en-US" dirty="0" smtClean="0"/>
              <a:t>Two Presentations</a:t>
            </a:r>
          </a:p>
          <a:p>
            <a:pPr lvl="1"/>
            <a:r>
              <a:rPr lang="en-US" dirty="0" smtClean="0"/>
              <a:t>Chapter presentation and facilitation of discussion</a:t>
            </a:r>
          </a:p>
          <a:p>
            <a:pPr lvl="1"/>
            <a:r>
              <a:rPr lang="en-US" dirty="0" smtClean="0"/>
              <a:t>Activity demonstration</a:t>
            </a:r>
          </a:p>
          <a:p>
            <a:r>
              <a:rPr lang="en-US" dirty="0" smtClean="0"/>
              <a:t>Small presentations and reports</a:t>
            </a:r>
          </a:p>
          <a:p>
            <a:pPr lvl="1"/>
            <a:r>
              <a:rPr lang="en-US" dirty="0" smtClean="0"/>
              <a:t>Language Policies in the world</a:t>
            </a:r>
          </a:p>
          <a:p>
            <a:pPr lvl="1"/>
            <a:r>
              <a:rPr lang="en-US" dirty="0" smtClean="0"/>
              <a:t>Less Commonly Taught Languages (LCTLs)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32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Intelligences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526741" y="1853753"/>
            <a:ext cx="438374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/>
              <a:t>Linguistic</a:t>
            </a:r>
          </a:p>
          <a:p>
            <a:r>
              <a:rPr lang="en-US" altLang="en-US" sz="2800" dirty="0"/>
              <a:t>Logical-Mathematical</a:t>
            </a:r>
          </a:p>
          <a:p>
            <a:r>
              <a:rPr lang="en-US" altLang="en-US" sz="2800" dirty="0"/>
              <a:t>Spatial</a:t>
            </a:r>
          </a:p>
          <a:p>
            <a:r>
              <a:rPr lang="en-US" altLang="en-US" sz="2800" dirty="0"/>
              <a:t>Bodily-Kinesthetic</a:t>
            </a:r>
          </a:p>
          <a:p>
            <a:r>
              <a:rPr lang="en-US" altLang="en-US" sz="2800" dirty="0"/>
              <a:t>Musical</a:t>
            </a:r>
          </a:p>
          <a:p>
            <a:r>
              <a:rPr lang="en-US" altLang="en-US" sz="2800" dirty="0"/>
              <a:t>Interpersonal</a:t>
            </a:r>
          </a:p>
          <a:p>
            <a:r>
              <a:rPr lang="en-US" altLang="en-US" sz="2800" dirty="0"/>
              <a:t>Intrapersonal</a:t>
            </a:r>
          </a:p>
          <a:p>
            <a:r>
              <a:rPr lang="en-US" altLang="en-US" sz="2800" dirty="0" smtClean="0"/>
              <a:t>Naturalist</a:t>
            </a:r>
            <a:endParaRPr lang="en-US" altLang="en-US" sz="2800" dirty="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451579" y="2575673"/>
            <a:ext cx="349326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How people process</a:t>
            </a:r>
          </a:p>
          <a:p>
            <a:r>
              <a:rPr lang="en-US" altLang="en-US" sz="2800" dirty="0"/>
              <a:t>Information and </a:t>
            </a:r>
          </a:p>
          <a:p>
            <a:r>
              <a:rPr lang="en-US" altLang="en-US" sz="2800" dirty="0"/>
              <a:t>Internalize information</a:t>
            </a:r>
          </a:p>
          <a:p>
            <a:r>
              <a:rPr lang="en-US" altLang="en-US" sz="2800" dirty="0"/>
              <a:t>(to learn) is different.</a:t>
            </a:r>
          </a:p>
        </p:txBody>
      </p:sp>
    </p:spTree>
    <p:extLst>
      <p:ext uri="{BB962C8B-B14F-4D97-AF65-F5344CB8AC3E}">
        <p14:creationId xmlns:p14="http://schemas.microsoft.com/office/powerpoint/2010/main" val="39599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23195" y="1291311"/>
            <a:ext cx="5275528" cy="39566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6" t="16667" r="9314" b="10588"/>
          <a:stretch/>
        </p:blipFill>
        <p:spPr>
          <a:xfrm>
            <a:off x="121022" y="881108"/>
            <a:ext cx="7315201" cy="498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45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Promotion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800" dirty="0" smtClean="0"/>
              <a:t>Purpose: </a:t>
            </a:r>
            <a:r>
              <a:rPr lang="en-US" altLang="en-US" sz="2800" dirty="0">
                <a:latin typeface="Arial" charset="0"/>
              </a:rPr>
              <a:t>To raise public awareness about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charset="0"/>
              </a:rPr>
              <a:t> the importance of </a:t>
            </a:r>
            <a:r>
              <a:rPr lang="en-US" altLang="en-US" sz="2800" dirty="0" smtClean="0">
                <a:latin typeface="Arial" charset="0"/>
              </a:rPr>
              <a:t>world language </a:t>
            </a:r>
            <a:r>
              <a:rPr lang="en-US" altLang="en-US" sz="2800" dirty="0">
                <a:latin typeface="Arial" charset="0"/>
              </a:rPr>
              <a:t>education or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charset="0"/>
              </a:rPr>
              <a:t>Japanese/Chinese language &amp; culture.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2713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Promotion Activity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Example of Promotion Activity</a:t>
            </a:r>
            <a:r>
              <a:rPr lang="en-US" dirty="0" smtClean="0"/>
              <a:t> (website)</a:t>
            </a:r>
          </a:p>
          <a:p>
            <a:r>
              <a:rPr lang="en-US" dirty="0" smtClean="0"/>
              <a:t>Posters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1143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704</TotalTime>
  <Words>377</Words>
  <Application>Microsoft Macintosh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Gill Sans MT</vt:lpstr>
      <vt:lpstr>Mangal</vt:lpstr>
      <vt:lpstr>MS PGothic</vt:lpstr>
      <vt:lpstr>Arial</vt:lpstr>
      <vt:lpstr>Gallery</vt:lpstr>
      <vt:lpstr>College Senior Capstone for Advocacy of Early Language Learning </vt:lpstr>
      <vt:lpstr>Portland State University Senior Capstone Course</vt:lpstr>
      <vt:lpstr>Main Assignments (Outside The Classroom)</vt:lpstr>
      <vt:lpstr>PowerPoint Presentation</vt:lpstr>
      <vt:lpstr>Small Assignments</vt:lpstr>
      <vt:lpstr>Multiple Intelligences</vt:lpstr>
      <vt:lpstr>PowerPoint Presentation</vt:lpstr>
      <vt:lpstr>Promotion Activities</vt:lpstr>
      <vt:lpstr>Promotion Activity Example</vt:lpstr>
      <vt:lpstr>Promotion Example</vt:lpstr>
      <vt:lpstr>Promotion Example</vt:lpstr>
      <vt:lpstr>Promotion Example</vt:lpstr>
      <vt:lpstr>Final Paper1: Thank-You Letters</vt:lpstr>
      <vt:lpstr>Final Paper 2: Promotion Letters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Senior Capstone for Advocacy of Early Language Learning </dc:title>
  <dc:creator>Yoko Sakurauchi</dc:creator>
  <cp:lastModifiedBy>Yoko Sakurauchi</cp:lastModifiedBy>
  <cp:revision>15</cp:revision>
  <dcterms:created xsi:type="dcterms:W3CDTF">2019-10-11T06:46:34Z</dcterms:created>
  <dcterms:modified xsi:type="dcterms:W3CDTF">2019-10-11T18:31:29Z</dcterms:modified>
</cp:coreProperties>
</file>