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303" r:id="rId3"/>
    <p:sldId id="304" r:id="rId4"/>
    <p:sldId id="305" r:id="rId5"/>
    <p:sldId id="273" r:id="rId6"/>
    <p:sldId id="306" r:id="rId7"/>
    <p:sldId id="282" r:id="rId8"/>
    <p:sldId id="276" r:id="rId9"/>
    <p:sldId id="309" r:id="rId10"/>
    <p:sldId id="307" r:id="rId11"/>
    <p:sldId id="310" r:id="rId12"/>
    <p:sldId id="283" r:id="rId13"/>
    <p:sldId id="277" r:id="rId14"/>
    <p:sldId id="271" r:id="rId15"/>
    <p:sldId id="308" r:id="rId16"/>
    <p:sldId id="296"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Sisley" initials="js" lastIdx="1" clrIdx="0">
    <p:extLst>
      <p:ext uri="{19B8F6BF-5375-455C-9EA6-DF929625EA0E}">
        <p15:presenceInfo xmlns:p15="http://schemas.microsoft.com/office/powerpoint/2012/main" userId="Jim Sis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4404"/>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1" autoAdjust="0"/>
    <p:restoredTop sz="88036" autoAdjust="0"/>
  </p:normalViewPr>
  <p:slideViewPr>
    <p:cSldViewPr snapToGrid="0">
      <p:cViewPr varScale="1">
        <p:scale>
          <a:sx n="83" d="100"/>
          <a:sy n="83" d="100"/>
        </p:scale>
        <p:origin x="1472" y="200"/>
      </p:cViewPr>
      <p:guideLst/>
    </p:cSldViewPr>
  </p:slideViewPr>
  <p:outlineViewPr>
    <p:cViewPr>
      <p:scale>
        <a:sx n="33" d="100"/>
        <a:sy n="33" d="100"/>
      </p:scale>
      <p:origin x="0" y="-120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10/11/19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 image that is oriented vertically, this is the place for it. The image is placed in the very back, so it is easy to replace (right click &gt; change picture). </a:t>
            </a:r>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69272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you have a major concept or conclusion</a:t>
            </a:r>
            <a:r>
              <a:rPr lang="en-US" baseline="0" dirty="0"/>
              <a:t> that is an integral part of your content? </a:t>
            </a:r>
            <a:r>
              <a:rPr lang="en-US" dirty="0"/>
              <a:t>Drawing attention to a big idea with a bold slide is a very effective</a:t>
            </a:r>
            <a:r>
              <a:rPr lang="en-US" baseline="0" dirty="0"/>
              <a:t> way to create a strong connection to the material. The student will be able to recall it by easily recalling the visual associated with the content. Use is suggested anywhere throughout the presentation and limited to no more than 4 per presentation.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a:t>
            </a:fld>
            <a:endParaRPr lang="en-US"/>
          </a:p>
        </p:txBody>
      </p:sp>
    </p:spTree>
    <p:extLst>
      <p:ext uri="{BB962C8B-B14F-4D97-AF65-F5344CB8AC3E}">
        <p14:creationId xmlns:p14="http://schemas.microsoft.com/office/powerpoint/2010/main" val="53979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11</a:t>
            </a:fld>
            <a:endParaRPr lang="en-US"/>
          </a:p>
        </p:txBody>
      </p:sp>
    </p:spTree>
    <p:extLst>
      <p:ext uri="{BB962C8B-B14F-4D97-AF65-F5344CB8AC3E}">
        <p14:creationId xmlns:p14="http://schemas.microsoft.com/office/powerpoint/2010/main" val="392297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you have a major concept or conclusion</a:t>
            </a:r>
            <a:r>
              <a:rPr lang="en-US" baseline="0" dirty="0"/>
              <a:t> that is an integral part of your content? </a:t>
            </a:r>
            <a:r>
              <a:rPr lang="en-US" dirty="0"/>
              <a:t>Drawing attention to a big idea with a bold slide is a very effective</a:t>
            </a:r>
            <a:r>
              <a:rPr lang="en-US" baseline="0" dirty="0"/>
              <a:t> way to create a strong connection to the material. The student will be able to recall it by easily recalling the visual associated with the content. Use is suggested anywhere throughout the presentation and limited to no more than 4 per presentation.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12</a:t>
            </a:fld>
            <a:endParaRPr lang="en-US"/>
          </a:p>
        </p:txBody>
      </p:sp>
    </p:spTree>
    <p:extLst>
      <p:ext uri="{BB962C8B-B14F-4D97-AF65-F5344CB8AC3E}">
        <p14:creationId xmlns:p14="http://schemas.microsoft.com/office/powerpoint/2010/main" val="123024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introduce the next</a:t>
            </a:r>
            <a:r>
              <a:rPr lang="en-US" baseline="0" dirty="0"/>
              <a:t> major section of discussion. In addition to helping the student to intuitively organize the content, it creates a moment to breathe for the viewer and refocuses the student. Using the same icon throughout image and single column slides for each section is encouraged (i.e. compass for first section, lightbulb for 2</a:t>
            </a:r>
            <a:r>
              <a:rPr lang="en-US" baseline="30000" dirty="0"/>
              <a:t>nd</a:t>
            </a:r>
            <a:r>
              <a:rPr lang="en-US" baseline="0" dirty="0"/>
              <a:t> section, etc.)</a:t>
            </a:r>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14</a:t>
            </a:fld>
            <a:endParaRPr lang="en-US"/>
          </a:p>
        </p:txBody>
      </p:sp>
    </p:spTree>
    <p:extLst>
      <p:ext uri="{BB962C8B-B14F-4D97-AF65-F5344CB8AC3E}">
        <p14:creationId xmlns:p14="http://schemas.microsoft.com/office/powerpoint/2010/main" val="2703871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defRPr>
            </a:lvl1pPr>
            <a:lvl2pPr marL="685800" indent="-228600">
              <a:buClr>
                <a:srgbClr val="DC4405"/>
              </a:buClr>
              <a:buFont typeface="Courier New" panose="02070309020205020404" pitchFamily="49" charset="0"/>
              <a:buChar char="o"/>
              <a:defRPr sz="1800">
                <a:solidFill>
                  <a:schemeClr val="bg1"/>
                </a:solidFill>
              </a:defRPr>
            </a:lvl2pPr>
            <a:lvl3pPr marL="1143000" indent="-228600">
              <a:buClr>
                <a:srgbClr val="DC4405"/>
              </a:buClr>
              <a:buFont typeface="Courier New" panose="02070309020205020404" pitchFamily="49" charset="0"/>
              <a:buChar char="o"/>
              <a:defRPr sz="1600">
                <a:solidFill>
                  <a:schemeClr val="bg1"/>
                </a:solidFill>
              </a:defRPr>
            </a:lvl3pPr>
            <a:lvl4pPr marL="1600200" indent="-228600">
              <a:buClr>
                <a:srgbClr val="DC4405"/>
              </a:buClr>
              <a:buFont typeface="Courier New" panose="02070309020205020404" pitchFamily="49" charset="0"/>
              <a:buChar char="o"/>
              <a:defRPr sz="1400">
                <a:solidFill>
                  <a:schemeClr val="bg1"/>
                </a:solidFill>
              </a:defRPr>
            </a:lvl4pPr>
            <a:lvl5pPr marL="2057400" indent="-228600">
              <a:buClr>
                <a:srgbClr val="DC4405"/>
              </a:buClr>
              <a:buFont typeface="Courier New" panose="02070309020205020404" pitchFamily="49" charset="0"/>
              <a:buChar char="o"/>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p:nvPr>
        </p:nvSpPr>
        <p:spPr>
          <a:xfrm>
            <a:off x="882650" y="1914525"/>
            <a:ext cx="10452100" cy="4549775"/>
          </a:xfrm>
        </p:spPr>
        <p:txBody>
          <a:bodyPr>
            <a:normAutofit/>
          </a:bodyPr>
          <a:lstStyle>
            <a:lvl1pPr marL="514350" indent="-514350">
              <a:buFont typeface="+mj-lt"/>
              <a:buAutoNum type="arabicPeriod"/>
              <a:defRPr sz="1600">
                <a:solidFill>
                  <a:schemeClr val="bg1"/>
                </a:solidFill>
              </a:defRPr>
            </a:lvl1pPr>
            <a:lvl2pPr marL="914400" indent="-457200">
              <a:buFont typeface="+mj-lt"/>
              <a:buAutoNum type="arabicPeriod"/>
              <a:defRPr sz="1400">
                <a:solidFill>
                  <a:schemeClr val="bg1"/>
                </a:solidFill>
              </a:defRPr>
            </a:lvl2pPr>
            <a:lvl3pPr marL="1371600" indent="-457200">
              <a:buFont typeface="+mj-lt"/>
              <a:buAutoNum type="arabicPeriod"/>
              <a:defRPr sz="1200">
                <a:solidFill>
                  <a:schemeClr val="bg1"/>
                </a:solidFill>
              </a:defRPr>
            </a:lvl3pPr>
            <a:lvl4pPr marL="1714500" indent="-342900">
              <a:buFont typeface="+mj-lt"/>
              <a:buAutoNum type="arabicPeriod"/>
              <a:defRPr sz="110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4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15" name="Picture Placeholder 9"/>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lvl1pPr>
            <a:lvl2pPr marL="685800" indent="-228600">
              <a:buClr>
                <a:srgbClr val="DC4405"/>
              </a:buClr>
              <a:buFont typeface="Courier New" panose="02070309020205020404" pitchFamily="49" charset="0"/>
              <a:buChar char="o"/>
              <a:defRPr sz="1800"/>
            </a:lvl2pPr>
            <a:lvl3pPr marL="1143000" indent="-228600">
              <a:buClr>
                <a:srgbClr val="DC4405"/>
              </a:buClr>
              <a:buFont typeface="Courier New" panose="02070309020205020404" pitchFamily="49" charset="0"/>
              <a:buChar char="o"/>
              <a:defRPr sz="1600"/>
            </a:lvl3pPr>
            <a:lvl4pPr marL="1600200" indent="-228600">
              <a:buClr>
                <a:srgbClr val="DC4405"/>
              </a:buClr>
              <a:buFont typeface="Courier New" panose="02070309020205020404" pitchFamily="49" charset="0"/>
              <a:buChar char="o"/>
              <a:defRPr sz="1400"/>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10/11/19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9.emf"/><Relationship Id="rId1" Type="http://schemas.openxmlformats.org/officeDocument/2006/relationships/slideLayout" Target="../slideLayouts/slideLayout1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Implications for Teaching Japanese Online</a:t>
            </a:r>
            <a:endParaRPr lang="en-US" dirty="0"/>
          </a:p>
        </p:txBody>
      </p:sp>
      <p:sp>
        <p:nvSpPr>
          <p:cNvPr id="3" name="Subtitle 2"/>
          <p:cNvSpPr>
            <a:spLocks noGrp="1"/>
          </p:cNvSpPr>
          <p:nvPr>
            <p:ph type="subTitle" idx="1"/>
          </p:nvPr>
        </p:nvSpPr>
        <p:spPr/>
        <p:txBody>
          <a:bodyPr/>
          <a:lstStyle/>
          <a:p>
            <a:r>
              <a:rPr lang="en-US" i="1" dirty="0">
                <a:latin typeface="Verdana" charset="0"/>
                <a:ea typeface="Verdana" charset="0"/>
                <a:cs typeface="Verdana" charset="0"/>
              </a:rPr>
              <a:t>Presented by: Etsuko Sisley, MA, </a:t>
            </a:r>
            <a:r>
              <a:rPr lang="en-US" i="1">
                <a:latin typeface="Verdana" charset="0"/>
                <a:ea typeface="Verdana" charset="0"/>
                <a:cs typeface="Verdana" charset="0"/>
              </a:rPr>
              <a:t>Ed.M</a:t>
            </a:r>
            <a:endParaRPr lang="en-US" i="1" dirty="0">
              <a:latin typeface="Verdana" charset="0"/>
              <a:ea typeface="Verdana" charset="0"/>
              <a:cs typeface="Verdana" charset="0"/>
            </a:endParaRPr>
          </a:p>
          <a:p>
            <a:endParaRPr lang="en-US" dirty="0"/>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for Program</a:t>
            </a:r>
            <a:endParaRPr lang="en-US" dirty="0"/>
          </a:p>
        </p:txBody>
      </p:sp>
      <p:sp>
        <p:nvSpPr>
          <p:cNvPr id="3" name="Text Placeholder 2"/>
          <p:cNvSpPr>
            <a:spLocks noGrp="1"/>
          </p:cNvSpPr>
          <p:nvPr>
            <p:ph type="body" sz="quarter" idx="13"/>
          </p:nvPr>
        </p:nvSpPr>
        <p:spPr/>
        <p:txBody>
          <a:bodyPr/>
          <a:lstStyle/>
          <a:p>
            <a:r>
              <a:rPr lang="en-US" dirty="0">
                <a:latin typeface="Verdana" charset="0"/>
                <a:ea typeface="Verdana" charset="0"/>
                <a:cs typeface="Verdana" charset="0"/>
              </a:rPr>
              <a:t>Enrollment</a:t>
            </a:r>
          </a:p>
          <a:p>
            <a:endParaRPr lang="en-US" dirty="0"/>
          </a:p>
        </p:txBody>
      </p:sp>
      <p:sp>
        <p:nvSpPr>
          <p:cNvPr id="4" name="Text Placeholder 3"/>
          <p:cNvSpPr>
            <a:spLocks noGrp="1"/>
          </p:cNvSpPr>
          <p:nvPr>
            <p:ph type="body" sz="quarter" idx="14"/>
          </p:nvPr>
        </p:nvSpPr>
        <p:spPr/>
        <p:txBody>
          <a:bodyPr/>
          <a:lstStyle/>
          <a:p>
            <a:pPr marL="0" indent="0">
              <a:buClr>
                <a:srgbClr val="DC4305"/>
              </a:buClr>
              <a:buSzPct val="100000"/>
              <a:buNone/>
            </a:pPr>
            <a:r>
              <a:rPr lang="en-US" dirty="0">
                <a:latin typeface="Gill Sans" charset="0"/>
                <a:ea typeface="Gill Sans" charset="0"/>
                <a:cs typeface="Gill Sans" charset="0"/>
              </a:rPr>
              <a:t>Enrollment in online courses grew quickly and strongly, supporting the department with real numbers.</a:t>
            </a:r>
          </a:p>
        </p:txBody>
      </p:sp>
      <p:sp>
        <p:nvSpPr>
          <p:cNvPr id="5" name="Text Placeholder 4"/>
          <p:cNvSpPr>
            <a:spLocks noGrp="1"/>
          </p:cNvSpPr>
          <p:nvPr>
            <p:ph type="body" sz="quarter" idx="15"/>
          </p:nvPr>
        </p:nvSpPr>
        <p:spPr/>
        <p:txBody>
          <a:bodyPr/>
          <a:lstStyle/>
          <a:p>
            <a:r>
              <a:rPr lang="en-US" dirty="0">
                <a:latin typeface="Verdana" charset="0"/>
                <a:ea typeface="Verdana" charset="0"/>
                <a:cs typeface="Verdana" charset="0"/>
              </a:rPr>
              <a:t>Trailer Course</a:t>
            </a:r>
          </a:p>
          <a:p>
            <a:endParaRPr lang="en-US" dirty="0"/>
          </a:p>
        </p:txBody>
      </p:sp>
      <p:sp>
        <p:nvSpPr>
          <p:cNvPr id="6" name="Text Placeholder 5"/>
          <p:cNvSpPr>
            <a:spLocks noGrp="1"/>
          </p:cNvSpPr>
          <p:nvPr>
            <p:ph type="body" sz="quarter" idx="16"/>
          </p:nvPr>
        </p:nvSpPr>
        <p:spPr/>
        <p:txBody>
          <a:bodyPr/>
          <a:lstStyle/>
          <a:p>
            <a:pPr marL="0" indent="0">
              <a:buClr>
                <a:srgbClr val="DC4305"/>
              </a:buClr>
              <a:buSzPct val="100000"/>
              <a:buNone/>
            </a:pPr>
            <a:r>
              <a:rPr lang="en-US" dirty="0">
                <a:latin typeface="Gill Sans" charset="0"/>
                <a:ea typeface="Gill Sans" charset="0"/>
                <a:cs typeface="Gill Sans" charset="0"/>
              </a:rPr>
              <a:t>The sequence can run behind the typical Fall, Winter, Spring schedule to help students who have missed a class.</a:t>
            </a:r>
          </a:p>
        </p:txBody>
      </p:sp>
      <p:sp>
        <p:nvSpPr>
          <p:cNvPr id="7" name="Text Placeholder 6"/>
          <p:cNvSpPr>
            <a:spLocks noGrp="1"/>
          </p:cNvSpPr>
          <p:nvPr>
            <p:ph type="body" sz="quarter" idx="17"/>
          </p:nvPr>
        </p:nvSpPr>
        <p:spPr/>
        <p:txBody>
          <a:bodyPr>
            <a:normAutofit/>
          </a:bodyPr>
          <a:lstStyle/>
          <a:p>
            <a:r>
              <a:rPr lang="en-US" dirty="0">
                <a:latin typeface="Verdana" charset="0"/>
                <a:ea typeface="Verdana" charset="0"/>
                <a:cs typeface="Verdana" charset="0"/>
              </a:rPr>
              <a:t>Fulfills Requirements</a:t>
            </a:r>
          </a:p>
          <a:p>
            <a:endParaRPr lang="en-US" dirty="0"/>
          </a:p>
        </p:txBody>
      </p:sp>
      <p:sp>
        <p:nvSpPr>
          <p:cNvPr id="8" name="Text Placeholder 7"/>
          <p:cNvSpPr>
            <a:spLocks noGrp="1"/>
          </p:cNvSpPr>
          <p:nvPr>
            <p:ph type="body" sz="quarter" idx="18"/>
          </p:nvPr>
        </p:nvSpPr>
        <p:spPr/>
        <p:txBody>
          <a:bodyPr/>
          <a:lstStyle/>
          <a:p>
            <a:pPr marL="0" indent="0">
              <a:buNone/>
            </a:pPr>
            <a:r>
              <a:rPr lang="en-US" dirty="0">
                <a:latin typeface="Gill Sans" charset="0"/>
                <a:ea typeface="Gill Sans" charset="0"/>
                <a:cs typeface="Gill Sans" charset="0"/>
              </a:rPr>
              <a:t>Two years of a foreign language is required at Oregon State University if students did not take it in high school.</a:t>
            </a:r>
          </a:p>
          <a:p>
            <a:pPr marL="0" indent="0">
              <a:buNone/>
            </a:pPr>
            <a:endParaRPr lang="en-US" dirty="0"/>
          </a:p>
        </p:txBody>
      </p:sp>
      <p:pic>
        <p:nvPicPr>
          <p:cNvPr id="14" name="Picture Placeholder 13">
            <a:extLst>
              <a:ext uri="{FF2B5EF4-FFF2-40B4-BE49-F238E27FC236}">
                <a16:creationId xmlns:a16="http://schemas.microsoft.com/office/drawing/2014/main" id="{9367B73F-11EE-6D4E-A46B-C8108AC921E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57" r="157"/>
          <a:stretch>
            <a:fillRect/>
          </a:stretch>
        </p:blipFill>
        <p:spPr>
          <a:prstGeom prst="rect">
            <a:avLst/>
          </a:prstGeom>
        </p:spPr>
      </p:pic>
      <p:pic>
        <p:nvPicPr>
          <p:cNvPr id="18" name="Picture Placeholder 17">
            <a:extLst>
              <a:ext uri="{FF2B5EF4-FFF2-40B4-BE49-F238E27FC236}">
                <a16:creationId xmlns:a16="http://schemas.microsoft.com/office/drawing/2014/main" id="{1668EE49-99D4-F942-A05E-C322DFAA6CCD}"/>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57" r="157"/>
          <a:stretch>
            <a:fillRect/>
          </a:stretch>
        </p:blipFill>
        <p:spPr>
          <a:prstGeom prst="rect">
            <a:avLst/>
          </a:prstGeom>
        </p:spPr>
      </p:pic>
      <p:pic>
        <p:nvPicPr>
          <p:cNvPr id="19" name="Picture 18">
            <a:extLst>
              <a:ext uri="{FF2B5EF4-FFF2-40B4-BE49-F238E27FC236}">
                <a16:creationId xmlns:a16="http://schemas.microsoft.com/office/drawing/2014/main" id="{9BAE8E7C-6F00-EB4F-99A1-683629901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21" y="2089144"/>
            <a:ext cx="502920" cy="502920"/>
          </a:xfrm>
          <a:prstGeom prst="rect">
            <a:avLst/>
          </a:prstGeom>
        </p:spPr>
      </p:pic>
    </p:spTree>
    <p:extLst>
      <p:ext uri="{BB962C8B-B14F-4D97-AF65-F5344CB8AC3E}">
        <p14:creationId xmlns:p14="http://schemas.microsoft.com/office/powerpoint/2010/main" val="3819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for Teachers</a:t>
            </a:r>
            <a:endParaRPr lang="en-US" dirty="0"/>
          </a:p>
        </p:txBody>
      </p:sp>
      <p:sp>
        <p:nvSpPr>
          <p:cNvPr id="3" name="Text Placeholder 2"/>
          <p:cNvSpPr>
            <a:spLocks noGrp="1"/>
          </p:cNvSpPr>
          <p:nvPr>
            <p:ph type="body" sz="quarter" idx="13"/>
          </p:nvPr>
        </p:nvSpPr>
        <p:spPr/>
        <p:txBody>
          <a:bodyPr/>
          <a:lstStyle/>
          <a:p>
            <a:r>
              <a:rPr lang="en-US" dirty="0">
                <a:latin typeface="Verdana" charset="0"/>
                <a:ea typeface="Verdana" charset="0"/>
                <a:cs typeface="Verdana" charset="0"/>
              </a:rPr>
              <a:t>Open Location</a:t>
            </a:r>
          </a:p>
          <a:p>
            <a:endParaRPr lang="en-US" dirty="0"/>
          </a:p>
        </p:txBody>
      </p:sp>
      <p:sp>
        <p:nvSpPr>
          <p:cNvPr id="4" name="Text Placeholder 3"/>
          <p:cNvSpPr>
            <a:spLocks noGrp="1"/>
          </p:cNvSpPr>
          <p:nvPr>
            <p:ph type="body" sz="quarter" idx="14"/>
          </p:nvPr>
        </p:nvSpPr>
        <p:spPr/>
        <p:txBody>
          <a:bodyPr/>
          <a:lstStyle/>
          <a:p>
            <a:pPr marL="0" indent="0">
              <a:buClr>
                <a:srgbClr val="DC4305"/>
              </a:buClr>
              <a:buSzPct val="100000"/>
              <a:buNone/>
            </a:pPr>
            <a:r>
              <a:rPr lang="en-US" dirty="0">
                <a:latin typeface="Gill Sans" charset="0"/>
                <a:ea typeface="Gill Sans" charset="0"/>
                <a:cs typeface="Gill Sans" charset="0"/>
              </a:rPr>
              <a:t>Teachers can administer the course from their own home or their offices.</a:t>
            </a:r>
          </a:p>
        </p:txBody>
      </p:sp>
      <p:sp>
        <p:nvSpPr>
          <p:cNvPr id="5" name="Text Placeholder 4"/>
          <p:cNvSpPr>
            <a:spLocks noGrp="1"/>
          </p:cNvSpPr>
          <p:nvPr>
            <p:ph type="body" sz="quarter" idx="15"/>
          </p:nvPr>
        </p:nvSpPr>
        <p:spPr/>
        <p:txBody>
          <a:bodyPr/>
          <a:lstStyle/>
          <a:p>
            <a:r>
              <a:rPr lang="en-US" dirty="0">
                <a:latin typeface="Verdana" charset="0"/>
                <a:ea typeface="Verdana" charset="0"/>
                <a:cs typeface="Verdana" charset="0"/>
              </a:rPr>
              <a:t>Easily Recyclable</a:t>
            </a:r>
          </a:p>
          <a:p>
            <a:endParaRPr lang="en-US" dirty="0"/>
          </a:p>
        </p:txBody>
      </p:sp>
      <p:sp>
        <p:nvSpPr>
          <p:cNvPr id="6" name="Text Placeholder 5"/>
          <p:cNvSpPr>
            <a:spLocks noGrp="1"/>
          </p:cNvSpPr>
          <p:nvPr>
            <p:ph type="body" sz="quarter" idx="16"/>
          </p:nvPr>
        </p:nvSpPr>
        <p:spPr/>
        <p:txBody>
          <a:bodyPr/>
          <a:lstStyle/>
          <a:p>
            <a:pPr marL="0" indent="0">
              <a:buClr>
                <a:srgbClr val="DC4305"/>
              </a:buClr>
              <a:buSzPct val="100000"/>
              <a:buNone/>
            </a:pPr>
            <a:r>
              <a:rPr lang="en-US" dirty="0">
                <a:latin typeface="Gill Sans" charset="0"/>
                <a:ea typeface="Gill Sans" charset="0"/>
                <a:cs typeface="Gill Sans" charset="0"/>
              </a:rPr>
              <a:t>Once the course is up and running, it can easily be run in following years.</a:t>
            </a:r>
          </a:p>
        </p:txBody>
      </p:sp>
      <p:sp>
        <p:nvSpPr>
          <p:cNvPr id="7" name="Text Placeholder 6"/>
          <p:cNvSpPr>
            <a:spLocks noGrp="1"/>
          </p:cNvSpPr>
          <p:nvPr>
            <p:ph type="body" sz="quarter" idx="17"/>
          </p:nvPr>
        </p:nvSpPr>
        <p:spPr/>
        <p:txBody>
          <a:bodyPr>
            <a:normAutofit/>
          </a:bodyPr>
          <a:lstStyle/>
          <a:p>
            <a:r>
              <a:rPr lang="en-US" dirty="0">
                <a:latin typeface="Verdana" charset="0"/>
                <a:ea typeface="Verdana" charset="0"/>
                <a:cs typeface="Verdana" charset="0"/>
              </a:rPr>
              <a:t>Accountability </a:t>
            </a:r>
          </a:p>
          <a:p>
            <a:endParaRPr lang="en-US" dirty="0"/>
          </a:p>
        </p:txBody>
      </p:sp>
      <p:sp>
        <p:nvSpPr>
          <p:cNvPr id="8" name="Text Placeholder 7"/>
          <p:cNvSpPr>
            <a:spLocks noGrp="1"/>
          </p:cNvSpPr>
          <p:nvPr>
            <p:ph type="body" sz="quarter" idx="18"/>
          </p:nvPr>
        </p:nvSpPr>
        <p:spPr/>
        <p:txBody>
          <a:bodyPr/>
          <a:lstStyle/>
          <a:p>
            <a:pPr marL="0" indent="0">
              <a:buNone/>
            </a:pPr>
            <a:r>
              <a:rPr lang="en-US" dirty="0">
                <a:latin typeface="Gill Sans" charset="0"/>
                <a:ea typeface="Gill Sans" charset="0"/>
                <a:cs typeface="Gill Sans" charset="0"/>
              </a:rPr>
              <a:t>Students cannot have a friend do the coursework or use Google. The face-to-face sessions hold them accountable.</a:t>
            </a:r>
          </a:p>
          <a:p>
            <a:pPr marL="0" indent="0">
              <a:buNone/>
            </a:pPr>
            <a:endParaRPr lang="en-US" dirty="0"/>
          </a:p>
        </p:txBody>
      </p:sp>
      <p:pic>
        <p:nvPicPr>
          <p:cNvPr id="13" name="Picture Placeholder 12"/>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321" r="321"/>
          <a:stretch>
            <a:fillRect/>
          </a:stretch>
        </p:blipFill>
        <p:spPr/>
      </p:pic>
      <p:pic>
        <p:nvPicPr>
          <p:cNvPr id="20" name="Picture 19">
            <a:extLst>
              <a:ext uri="{FF2B5EF4-FFF2-40B4-BE49-F238E27FC236}">
                <a16:creationId xmlns:a16="http://schemas.microsoft.com/office/drawing/2014/main" id="{03878347-14E4-B246-9388-68E31C014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21" y="2084905"/>
            <a:ext cx="502920" cy="502920"/>
          </a:xfrm>
          <a:prstGeom prst="rect">
            <a:avLst/>
          </a:prstGeom>
        </p:spPr>
      </p:pic>
      <p:pic>
        <p:nvPicPr>
          <p:cNvPr id="21" name="Picture Placeholder 20">
            <a:extLst>
              <a:ext uri="{FF2B5EF4-FFF2-40B4-BE49-F238E27FC236}">
                <a16:creationId xmlns:a16="http://schemas.microsoft.com/office/drawing/2014/main" id="{D520AA56-FAAB-7B46-B5D1-C9CCD42013D8}"/>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57" r="157"/>
          <a:stretch>
            <a:fillRect/>
          </a:stretch>
        </p:blipFill>
        <p:spPr>
          <a:prstGeom prst="rect">
            <a:avLst/>
          </a:prstGeom>
        </p:spPr>
      </p:pic>
    </p:spTree>
    <p:extLst>
      <p:ext uri="{BB962C8B-B14F-4D97-AF65-F5344CB8AC3E}">
        <p14:creationId xmlns:p14="http://schemas.microsoft.com/office/powerpoint/2010/main" val="23818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93103" y="1605517"/>
            <a:ext cx="7326313" cy="3647522"/>
          </a:xfrm>
        </p:spPr>
        <p:txBody>
          <a:bodyPr>
            <a:normAutofit/>
          </a:bodyPr>
          <a:lstStyle/>
          <a:p>
            <a:r>
              <a:rPr lang="en-US" sz="3600" dirty="0"/>
              <a:t>Considerations</a:t>
            </a:r>
          </a:p>
        </p:txBody>
      </p:sp>
      <p:pic>
        <p:nvPicPr>
          <p:cNvPr id="4" name="Picture Placeholder 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0" r="130"/>
          <a:stretch>
            <a:fillRect/>
          </a:stretch>
        </p:blipFill>
        <p:spPr/>
      </p:pic>
    </p:spTree>
    <p:extLst>
      <p:ext uri="{BB962C8B-B14F-4D97-AF65-F5344CB8AC3E}">
        <p14:creationId xmlns:p14="http://schemas.microsoft.com/office/powerpoint/2010/main" val="181753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a:t>
            </a:r>
          </a:p>
        </p:txBody>
      </p:sp>
      <p:sp>
        <p:nvSpPr>
          <p:cNvPr id="3" name="Text Placeholder 2"/>
          <p:cNvSpPr>
            <a:spLocks noGrp="1"/>
          </p:cNvSpPr>
          <p:nvPr>
            <p:ph type="body" sz="quarter" idx="13"/>
          </p:nvPr>
        </p:nvSpPr>
        <p:spPr/>
        <p:txBody>
          <a:bodyPr/>
          <a:lstStyle/>
          <a:p>
            <a:r>
              <a:rPr lang="en-US" dirty="0">
                <a:solidFill>
                  <a:srgbClr val="DB4726"/>
                </a:solidFill>
                <a:latin typeface="Verdana" charset="0"/>
                <a:ea typeface="Verdana" charset="0"/>
                <a:cs typeface="Verdana" charset="0"/>
              </a:rPr>
              <a:t>Time Zones</a:t>
            </a:r>
          </a:p>
          <a:p>
            <a:endParaRPr lang="en-US" dirty="0"/>
          </a:p>
        </p:txBody>
      </p:sp>
      <p:sp>
        <p:nvSpPr>
          <p:cNvPr id="4" name="Text Placeholder 3"/>
          <p:cNvSpPr>
            <a:spLocks noGrp="1"/>
          </p:cNvSpPr>
          <p:nvPr>
            <p:ph type="body" sz="quarter" idx="14"/>
          </p:nvPr>
        </p:nvSpPr>
        <p:spPr/>
        <p:txBody>
          <a:bodyPr/>
          <a:lstStyle/>
          <a:p>
            <a:pPr marL="0" indent="0">
              <a:buNone/>
            </a:pPr>
            <a:r>
              <a:rPr lang="en-US" dirty="0">
                <a:latin typeface="Gill Sans" charset="0"/>
                <a:ea typeface="Gill Sans" charset="0"/>
                <a:cs typeface="Gill Sans" charset="0"/>
              </a:rPr>
              <a:t>Since some students may reside in a different time zone, they might have to stay up or get up early to attend the speaking practice session.</a:t>
            </a:r>
          </a:p>
          <a:p>
            <a:pPr marL="0" indent="0">
              <a:buNone/>
            </a:pPr>
            <a:endParaRPr lang="en-US" dirty="0"/>
          </a:p>
        </p:txBody>
      </p:sp>
      <p:sp>
        <p:nvSpPr>
          <p:cNvPr id="5" name="Text Placeholder 4"/>
          <p:cNvSpPr>
            <a:spLocks noGrp="1"/>
          </p:cNvSpPr>
          <p:nvPr>
            <p:ph type="body" sz="quarter" idx="15"/>
          </p:nvPr>
        </p:nvSpPr>
        <p:spPr/>
        <p:txBody>
          <a:bodyPr/>
          <a:lstStyle/>
          <a:p>
            <a:r>
              <a:rPr lang="en-US" dirty="0">
                <a:solidFill>
                  <a:srgbClr val="DB4726"/>
                </a:solidFill>
                <a:latin typeface="Verdana" charset="0"/>
                <a:ea typeface="Verdana" charset="0"/>
                <a:cs typeface="Verdana" charset="0"/>
              </a:rPr>
              <a:t>Technology</a:t>
            </a:r>
          </a:p>
          <a:p>
            <a:endParaRPr lang="en-US" dirty="0"/>
          </a:p>
        </p:txBody>
      </p:sp>
      <p:sp>
        <p:nvSpPr>
          <p:cNvPr id="6" name="Text Placeholder 5"/>
          <p:cNvSpPr>
            <a:spLocks noGrp="1"/>
          </p:cNvSpPr>
          <p:nvPr>
            <p:ph type="body" sz="quarter" idx="16"/>
          </p:nvPr>
        </p:nvSpPr>
        <p:spPr/>
        <p:txBody>
          <a:bodyPr/>
          <a:lstStyle/>
          <a:p>
            <a:pPr marL="0" indent="0">
              <a:buNone/>
            </a:pPr>
            <a:r>
              <a:rPr lang="en-US" dirty="0">
                <a:latin typeface="Gill Sans" charset="0"/>
                <a:ea typeface="Gill Sans" charset="0"/>
                <a:cs typeface="Gill Sans" charset="0"/>
              </a:rPr>
              <a:t>Connectivity for instructors and students is vital. </a:t>
            </a:r>
          </a:p>
          <a:p>
            <a:pPr marL="0" indent="0">
              <a:buNone/>
            </a:pPr>
            <a:r>
              <a:rPr lang="en-US" dirty="0">
                <a:latin typeface="Gill Sans" charset="0"/>
                <a:ea typeface="Gill Sans" charset="0"/>
                <a:cs typeface="Gill Sans" charset="0"/>
              </a:rPr>
              <a:t>Also, instructors may need technical support throughout the term.</a:t>
            </a:r>
          </a:p>
          <a:p>
            <a:pPr marL="0" indent="0">
              <a:buNone/>
            </a:pPr>
            <a:endParaRPr lang="en-US" dirty="0"/>
          </a:p>
        </p:txBody>
      </p:sp>
      <p:sp>
        <p:nvSpPr>
          <p:cNvPr id="7" name="Text Placeholder 6"/>
          <p:cNvSpPr>
            <a:spLocks noGrp="1"/>
          </p:cNvSpPr>
          <p:nvPr>
            <p:ph type="body" sz="quarter" idx="17"/>
          </p:nvPr>
        </p:nvSpPr>
        <p:spPr/>
        <p:txBody>
          <a:bodyPr/>
          <a:lstStyle/>
          <a:p>
            <a:r>
              <a:rPr lang="en-US" dirty="0">
                <a:solidFill>
                  <a:srgbClr val="DB4726"/>
                </a:solidFill>
                <a:latin typeface="Verdana" charset="0"/>
                <a:ea typeface="Verdana" charset="0"/>
                <a:cs typeface="Verdana" charset="0"/>
              </a:rPr>
              <a:t>Time Commitment</a:t>
            </a:r>
          </a:p>
          <a:p>
            <a:endParaRPr lang="en-US" dirty="0"/>
          </a:p>
        </p:txBody>
      </p:sp>
      <p:sp>
        <p:nvSpPr>
          <p:cNvPr id="8" name="Text Placeholder 7"/>
          <p:cNvSpPr>
            <a:spLocks noGrp="1"/>
          </p:cNvSpPr>
          <p:nvPr>
            <p:ph type="body" sz="quarter" idx="18"/>
          </p:nvPr>
        </p:nvSpPr>
        <p:spPr/>
        <p:txBody>
          <a:bodyPr/>
          <a:lstStyle/>
          <a:p>
            <a:pPr marL="0" indent="0">
              <a:buNone/>
            </a:pPr>
            <a:r>
              <a:rPr lang="en-US" dirty="0">
                <a:latin typeface="Gill Sans" charset="0"/>
                <a:ea typeface="Gill Sans" charset="0"/>
                <a:cs typeface="Gill Sans" charset="0"/>
              </a:rPr>
              <a:t>Conducting face-to-face meetings requires a large time commitment each week for the instructor.</a:t>
            </a:r>
          </a:p>
        </p:txBody>
      </p:sp>
      <p:pic>
        <p:nvPicPr>
          <p:cNvPr id="15" name="Picture Placeholder 14">
            <a:extLst>
              <a:ext uri="{FF2B5EF4-FFF2-40B4-BE49-F238E27FC236}">
                <a16:creationId xmlns:a16="http://schemas.microsoft.com/office/drawing/2014/main" id="{3F58B4BD-0844-EF4E-A892-037215C8124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57" r="157"/>
          <a:stretch>
            <a:fillRect/>
          </a:stretch>
        </p:blipFill>
        <p:spPr>
          <a:prstGeom prst="rect">
            <a:avLst/>
          </a:prstGeom>
        </p:spPr>
      </p:pic>
      <p:pic>
        <p:nvPicPr>
          <p:cNvPr id="14" name="Picture Placeholder 13">
            <a:extLst>
              <a:ext uri="{FF2B5EF4-FFF2-40B4-BE49-F238E27FC236}">
                <a16:creationId xmlns:a16="http://schemas.microsoft.com/office/drawing/2014/main" id="{FDCD8152-A903-1F47-9C31-094D18800EA8}"/>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57" r="157"/>
          <a:stretch>
            <a:fillRect/>
          </a:stretch>
        </p:blipFill>
        <p:spPr>
          <a:prstGeom prst="rect">
            <a:avLst/>
          </a:prstGeom>
        </p:spPr>
      </p:pic>
      <p:pic>
        <p:nvPicPr>
          <p:cNvPr id="17" name="Picture Placeholder 16">
            <a:extLst>
              <a:ext uri="{FF2B5EF4-FFF2-40B4-BE49-F238E27FC236}">
                <a16:creationId xmlns:a16="http://schemas.microsoft.com/office/drawing/2014/main" id="{A3B0FE0A-7519-E346-804A-9B0ACEC9FDD5}"/>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57" r="157"/>
          <a:stretch>
            <a:fillRect/>
          </a:stretch>
        </p:blipFill>
        <p:spPr>
          <a:prstGeom prst="rect">
            <a:avLst/>
          </a:prstGeom>
        </p:spPr>
      </p:pic>
    </p:spTree>
    <p:extLst>
      <p:ext uri="{BB962C8B-B14F-4D97-AF65-F5344CB8AC3E}">
        <p14:creationId xmlns:p14="http://schemas.microsoft.com/office/powerpoint/2010/main" val="42492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Verdana" charset="0"/>
                <a:ea typeface="Verdana" charset="0"/>
                <a:cs typeface="Verdana" charset="0"/>
              </a:rPr>
              <a:t>Findings</a:t>
            </a:r>
            <a:endParaRPr lang="en-US" sz="3600"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199056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070BBA-EEEC-D346-90D6-6D208A3EEB60}"/>
              </a:ext>
            </a:extLst>
          </p:cNvPr>
          <p:cNvSpPr>
            <a:spLocks noGrp="1"/>
          </p:cNvSpPr>
          <p:nvPr>
            <p:ph type="body" sz="quarter" idx="10"/>
          </p:nvPr>
        </p:nvSpPr>
        <p:spPr>
          <a:xfrm>
            <a:off x="665673" y="1193369"/>
            <a:ext cx="10452100" cy="4711486"/>
          </a:xfrm>
        </p:spPr>
        <p:txBody>
          <a:bodyPr>
            <a:normAutofit fontScale="85000" lnSpcReduction="20000"/>
          </a:bodyPr>
          <a:lstStyle/>
          <a:p>
            <a:pPr>
              <a:lnSpc>
                <a:spcPct val="150000"/>
              </a:lnSpc>
            </a:pPr>
            <a:r>
              <a:rPr lang="en-US" sz="3600" dirty="0"/>
              <a:t>Students love the face-to-face sessions for practice.</a:t>
            </a:r>
            <a:br>
              <a:rPr lang="en-US" sz="3600" dirty="0"/>
            </a:br>
            <a:endParaRPr lang="en-US" sz="3600" dirty="0"/>
          </a:p>
          <a:p>
            <a:pPr>
              <a:lnSpc>
                <a:spcPct val="150000"/>
              </a:lnSpc>
            </a:pPr>
            <a:r>
              <a:rPr lang="en-US" sz="3600" dirty="0"/>
              <a:t>Security for foreign language classes (and teachers) can be gained.</a:t>
            </a:r>
            <a:br>
              <a:rPr lang="en-US" sz="3600" dirty="0"/>
            </a:br>
            <a:endParaRPr lang="en-US" sz="3600" dirty="0"/>
          </a:p>
          <a:p>
            <a:pPr>
              <a:lnSpc>
                <a:spcPct val="150000"/>
              </a:lnSpc>
              <a:spcBef>
                <a:spcPts val="0"/>
              </a:spcBef>
            </a:pPr>
            <a:r>
              <a:rPr lang="en-US" sz="3600" dirty="0"/>
              <a:t>This model incorporates the vitality of classroom interaction while respecting online accessibility.</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6155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73487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0D68-D14F-F147-8653-E7455BEFB6A6}"/>
              </a:ext>
            </a:extLst>
          </p:cNvPr>
          <p:cNvSpPr>
            <a:spLocks noGrp="1"/>
          </p:cNvSpPr>
          <p:nvPr>
            <p:ph type="title"/>
          </p:nvPr>
        </p:nvSpPr>
        <p:spPr>
          <a:xfrm>
            <a:off x="1371600" y="365125"/>
            <a:ext cx="9982199" cy="1325563"/>
          </a:xfrm>
        </p:spPr>
        <p:txBody>
          <a:bodyPr>
            <a:normAutofit/>
          </a:bodyPr>
          <a:lstStyle/>
          <a:p>
            <a:r>
              <a:rPr kumimoji="1" lang="en-US" altLang="ja-JP" sz="3200" dirty="0"/>
              <a:t>History of Online Japanese Courses at OSU</a:t>
            </a:r>
            <a:endParaRPr lang="en-US" sz="3200" dirty="0"/>
          </a:p>
        </p:txBody>
      </p:sp>
      <p:sp>
        <p:nvSpPr>
          <p:cNvPr id="3" name="Text Placeholder 2">
            <a:extLst>
              <a:ext uri="{FF2B5EF4-FFF2-40B4-BE49-F238E27FC236}">
                <a16:creationId xmlns:a16="http://schemas.microsoft.com/office/drawing/2014/main" id="{3798153E-BFB9-DB4A-A1DF-082F8B2C40E2}"/>
              </a:ext>
            </a:extLst>
          </p:cNvPr>
          <p:cNvSpPr>
            <a:spLocks noGrp="1"/>
          </p:cNvSpPr>
          <p:nvPr>
            <p:ph type="body" sz="quarter" idx="13"/>
          </p:nvPr>
        </p:nvSpPr>
        <p:spPr/>
        <p:txBody>
          <a:bodyPr/>
          <a:lstStyle/>
          <a:p>
            <a:r>
              <a:rPr lang="en-US" dirty="0"/>
              <a:t>2009</a:t>
            </a:r>
          </a:p>
        </p:txBody>
      </p:sp>
      <p:sp>
        <p:nvSpPr>
          <p:cNvPr id="4" name="Text Placeholder 3">
            <a:extLst>
              <a:ext uri="{FF2B5EF4-FFF2-40B4-BE49-F238E27FC236}">
                <a16:creationId xmlns:a16="http://schemas.microsoft.com/office/drawing/2014/main" id="{EBEA1E55-DFD5-4540-867D-146940AC77FB}"/>
              </a:ext>
            </a:extLst>
          </p:cNvPr>
          <p:cNvSpPr>
            <a:spLocks noGrp="1"/>
          </p:cNvSpPr>
          <p:nvPr>
            <p:ph type="body" sz="quarter" idx="14"/>
          </p:nvPr>
        </p:nvSpPr>
        <p:spPr>
          <a:xfrm>
            <a:off x="838200" y="1925528"/>
            <a:ext cx="1520092" cy="751070"/>
          </a:xfrm>
        </p:spPr>
        <p:txBody>
          <a:bodyPr/>
          <a:lstStyle/>
          <a:p>
            <a:r>
              <a:rPr lang="en-US" b="1" dirty="0"/>
              <a:t>Kanji Course</a:t>
            </a:r>
          </a:p>
        </p:txBody>
      </p:sp>
      <p:sp>
        <p:nvSpPr>
          <p:cNvPr id="5" name="Text Placeholder 4">
            <a:extLst>
              <a:ext uri="{FF2B5EF4-FFF2-40B4-BE49-F238E27FC236}">
                <a16:creationId xmlns:a16="http://schemas.microsoft.com/office/drawing/2014/main" id="{0BABEDA1-82DD-D441-9EBF-076D17197FB6}"/>
              </a:ext>
            </a:extLst>
          </p:cNvPr>
          <p:cNvSpPr>
            <a:spLocks noGrp="1"/>
          </p:cNvSpPr>
          <p:nvPr>
            <p:ph type="body" sz="quarter" idx="15"/>
          </p:nvPr>
        </p:nvSpPr>
        <p:spPr>
          <a:xfrm>
            <a:off x="6540366" y="2609645"/>
            <a:ext cx="2588136" cy="423659"/>
          </a:xfrm>
        </p:spPr>
        <p:txBody>
          <a:bodyPr/>
          <a:lstStyle/>
          <a:p>
            <a:r>
              <a:rPr lang="en-US" dirty="0"/>
              <a:t> Winter2016</a:t>
            </a:r>
          </a:p>
        </p:txBody>
      </p:sp>
      <p:sp>
        <p:nvSpPr>
          <p:cNvPr id="6" name="Text Placeholder 5">
            <a:extLst>
              <a:ext uri="{FF2B5EF4-FFF2-40B4-BE49-F238E27FC236}">
                <a16:creationId xmlns:a16="http://schemas.microsoft.com/office/drawing/2014/main" id="{87F0962C-97CD-9D4D-8AB0-C37E09A19B44}"/>
              </a:ext>
            </a:extLst>
          </p:cNvPr>
          <p:cNvSpPr>
            <a:spLocks noGrp="1"/>
          </p:cNvSpPr>
          <p:nvPr>
            <p:ph type="body" sz="quarter" idx="16"/>
          </p:nvPr>
        </p:nvSpPr>
        <p:spPr>
          <a:xfrm>
            <a:off x="7074388" y="1900339"/>
            <a:ext cx="1520092" cy="751070"/>
          </a:xfrm>
        </p:spPr>
        <p:txBody>
          <a:bodyPr/>
          <a:lstStyle/>
          <a:p>
            <a:r>
              <a:rPr lang="en-US" b="1" dirty="0"/>
              <a:t>First Year Japanese</a:t>
            </a:r>
          </a:p>
        </p:txBody>
      </p:sp>
      <p:sp>
        <p:nvSpPr>
          <p:cNvPr id="7" name="Text Placeholder 6">
            <a:extLst>
              <a:ext uri="{FF2B5EF4-FFF2-40B4-BE49-F238E27FC236}">
                <a16:creationId xmlns:a16="http://schemas.microsoft.com/office/drawing/2014/main" id="{BE21B1D4-F627-D449-BE5A-B26DF222B938}"/>
              </a:ext>
            </a:extLst>
          </p:cNvPr>
          <p:cNvSpPr>
            <a:spLocks noGrp="1"/>
          </p:cNvSpPr>
          <p:nvPr>
            <p:ph type="body" sz="quarter" idx="17"/>
          </p:nvPr>
        </p:nvSpPr>
        <p:spPr>
          <a:xfrm>
            <a:off x="3249000" y="3662508"/>
            <a:ext cx="2314386" cy="405199"/>
          </a:xfrm>
        </p:spPr>
        <p:txBody>
          <a:bodyPr/>
          <a:lstStyle/>
          <a:p>
            <a:r>
              <a:rPr lang="en-US" dirty="0"/>
              <a:t>Fall 2015</a:t>
            </a:r>
          </a:p>
        </p:txBody>
      </p:sp>
      <p:sp>
        <p:nvSpPr>
          <p:cNvPr id="8" name="Text Placeholder 7">
            <a:extLst>
              <a:ext uri="{FF2B5EF4-FFF2-40B4-BE49-F238E27FC236}">
                <a16:creationId xmlns:a16="http://schemas.microsoft.com/office/drawing/2014/main" id="{6430156C-6E8D-A240-967E-707A9BEBF89B}"/>
              </a:ext>
            </a:extLst>
          </p:cNvPr>
          <p:cNvSpPr>
            <a:spLocks noGrp="1"/>
          </p:cNvSpPr>
          <p:nvPr>
            <p:ph type="body" sz="quarter" idx="18"/>
          </p:nvPr>
        </p:nvSpPr>
        <p:spPr>
          <a:xfrm>
            <a:off x="3646147" y="4067708"/>
            <a:ext cx="1520092" cy="922746"/>
          </a:xfrm>
        </p:spPr>
        <p:txBody>
          <a:bodyPr/>
          <a:lstStyle/>
          <a:p>
            <a:r>
              <a:rPr lang="en-US" b="1" dirty="0"/>
              <a:t>Japanese Culture Sequence</a:t>
            </a:r>
          </a:p>
        </p:txBody>
      </p:sp>
      <p:sp>
        <p:nvSpPr>
          <p:cNvPr id="9" name="Text Placeholder 8">
            <a:extLst>
              <a:ext uri="{FF2B5EF4-FFF2-40B4-BE49-F238E27FC236}">
                <a16:creationId xmlns:a16="http://schemas.microsoft.com/office/drawing/2014/main" id="{934EA343-B0DF-F24E-B503-4FD28EB854D5}"/>
              </a:ext>
            </a:extLst>
          </p:cNvPr>
          <p:cNvSpPr>
            <a:spLocks noGrp="1"/>
          </p:cNvSpPr>
          <p:nvPr>
            <p:ph type="body" sz="quarter" idx="19"/>
          </p:nvPr>
        </p:nvSpPr>
        <p:spPr>
          <a:xfrm>
            <a:off x="9804399" y="3662509"/>
            <a:ext cx="2049150" cy="405199"/>
          </a:xfrm>
        </p:spPr>
        <p:txBody>
          <a:bodyPr/>
          <a:lstStyle/>
          <a:p>
            <a:r>
              <a:rPr lang="en-US" dirty="0"/>
              <a:t>Fall 2020</a:t>
            </a:r>
          </a:p>
        </p:txBody>
      </p:sp>
      <p:sp>
        <p:nvSpPr>
          <p:cNvPr id="10" name="Text Placeholder 9">
            <a:extLst>
              <a:ext uri="{FF2B5EF4-FFF2-40B4-BE49-F238E27FC236}">
                <a16:creationId xmlns:a16="http://schemas.microsoft.com/office/drawing/2014/main" id="{CD7F908F-474C-874C-A7B6-BD995AFA2DC5}"/>
              </a:ext>
            </a:extLst>
          </p:cNvPr>
          <p:cNvSpPr>
            <a:spLocks noGrp="1"/>
          </p:cNvSpPr>
          <p:nvPr>
            <p:ph type="body" sz="quarter" idx="20"/>
          </p:nvPr>
        </p:nvSpPr>
        <p:spPr>
          <a:xfrm>
            <a:off x="10197991" y="4067708"/>
            <a:ext cx="1520092" cy="922746"/>
          </a:xfrm>
        </p:spPr>
        <p:txBody>
          <a:bodyPr/>
          <a:lstStyle/>
          <a:p>
            <a:r>
              <a:rPr lang="en-US" b="1" dirty="0"/>
              <a:t>Second Year Japanese</a:t>
            </a:r>
          </a:p>
        </p:txBody>
      </p:sp>
      <p:pic>
        <p:nvPicPr>
          <p:cNvPr id="15" name="Picture 14">
            <a:extLst>
              <a:ext uri="{FF2B5EF4-FFF2-40B4-BE49-F238E27FC236}">
                <a16:creationId xmlns:a16="http://schemas.microsoft.com/office/drawing/2014/main" id="{3E80EBE6-B333-F142-ABF5-D3AB15D10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51" y="698557"/>
            <a:ext cx="658698" cy="658698"/>
          </a:xfrm>
          <a:prstGeom prst="rect">
            <a:avLst/>
          </a:prstGeom>
          <a:scene3d>
            <a:camera prst="orthographicFront">
              <a:rot lat="0" lon="0" rev="15300000"/>
            </a:camera>
            <a:lightRig rig="threePt" dir="t"/>
          </a:scene3d>
        </p:spPr>
      </p:pic>
    </p:spTree>
    <p:extLst>
      <p:ext uri="{BB962C8B-B14F-4D97-AF65-F5344CB8AC3E}">
        <p14:creationId xmlns:p14="http://schemas.microsoft.com/office/powerpoint/2010/main" val="42760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07431-ED6E-E547-9AF4-3FEB6DF50F7A}"/>
              </a:ext>
            </a:extLst>
          </p:cNvPr>
          <p:cNvSpPr>
            <a:spLocks noGrp="1"/>
          </p:cNvSpPr>
          <p:nvPr>
            <p:ph type="body" sz="quarter" idx="10"/>
          </p:nvPr>
        </p:nvSpPr>
        <p:spPr/>
        <p:txBody>
          <a:bodyPr>
            <a:normAutofit/>
          </a:bodyPr>
          <a:lstStyle/>
          <a:p>
            <a:r>
              <a:rPr lang="en-US" sz="3600" dirty="0"/>
              <a:t>ONLINE PROGRAM GOALS</a:t>
            </a:r>
          </a:p>
        </p:txBody>
      </p:sp>
      <p:pic>
        <p:nvPicPr>
          <p:cNvPr id="15" name="Picture Placeholder 14">
            <a:extLst>
              <a:ext uri="{FF2B5EF4-FFF2-40B4-BE49-F238E27FC236}">
                <a16:creationId xmlns:a16="http://schemas.microsoft.com/office/drawing/2014/main" id="{1A2E2495-A990-8B48-88B1-EFF05BB755B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36" r="36"/>
          <a:stretch>
            <a:fillRect/>
          </a:stretch>
        </p:blipFill>
        <p:spPr>
          <a:prstGeom prst="rect">
            <a:avLst/>
          </a:prstGeom>
        </p:spPr>
      </p:pic>
    </p:spTree>
    <p:extLst>
      <p:ext uri="{BB962C8B-B14F-4D97-AF65-F5344CB8AC3E}">
        <p14:creationId xmlns:p14="http://schemas.microsoft.com/office/powerpoint/2010/main" val="124009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A3F4-C4F4-C14A-BEAA-E9FC3343E355}"/>
              </a:ext>
            </a:extLst>
          </p:cNvPr>
          <p:cNvSpPr>
            <a:spLocks noGrp="1"/>
          </p:cNvSpPr>
          <p:nvPr>
            <p:ph type="title"/>
          </p:nvPr>
        </p:nvSpPr>
        <p:spPr>
          <a:xfrm>
            <a:off x="4067628" y="3546204"/>
            <a:ext cx="4013200" cy="494927"/>
          </a:xfrm>
        </p:spPr>
        <p:txBody>
          <a:bodyPr>
            <a:noAutofit/>
          </a:bodyPr>
          <a:lstStyle/>
          <a:p>
            <a:r>
              <a:rPr lang="en-US" dirty="0"/>
              <a:t>COMMUNICATION</a:t>
            </a:r>
          </a:p>
        </p:txBody>
      </p:sp>
      <p:sp>
        <p:nvSpPr>
          <p:cNvPr id="4" name="TextBox 3">
            <a:extLst>
              <a:ext uri="{FF2B5EF4-FFF2-40B4-BE49-F238E27FC236}">
                <a16:creationId xmlns:a16="http://schemas.microsoft.com/office/drawing/2014/main" id="{CF52B825-CDF7-E249-9E70-799D9B6F7E6D}"/>
              </a:ext>
            </a:extLst>
          </p:cNvPr>
          <p:cNvSpPr txBox="1"/>
          <p:nvPr/>
        </p:nvSpPr>
        <p:spPr>
          <a:xfrm>
            <a:off x="778934" y="1566215"/>
            <a:ext cx="3132666" cy="830997"/>
          </a:xfrm>
          <a:prstGeom prst="rect">
            <a:avLst/>
          </a:prstGeom>
          <a:noFill/>
        </p:spPr>
        <p:txBody>
          <a:bodyPr wrap="square" rtlCol="0">
            <a:spAutoFit/>
          </a:bodyPr>
          <a:lstStyle/>
          <a:p>
            <a:pPr algn="ctr"/>
            <a:r>
              <a:rPr lang="en-US" sz="2400" b="1" dirty="0">
                <a:solidFill>
                  <a:schemeClr val="bg2"/>
                </a:solidFill>
              </a:rPr>
              <a:t>Speak without offending listeners</a:t>
            </a:r>
          </a:p>
        </p:txBody>
      </p:sp>
      <p:sp>
        <p:nvSpPr>
          <p:cNvPr id="5" name="TextBox 4">
            <a:extLst>
              <a:ext uri="{FF2B5EF4-FFF2-40B4-BE49-F238E27FC236}">
                <a16:creationId xmlns:a16="http://schemas.microsoft.com/office/drawing/2014/main" id="{7D7877C1-4D65-FA47-B281-6A912DCE28C1}"/>
              </a:ext>
            </a:extLst>
          </p:cNvPr>
          <p:cNvSpPr txBox="1"/>
          <p:nvPr/>
        </p:nvSpPr>
        <p:spPr>
          <a:xfrm>
            <a:off x="447397" y="4538618"/>
            <a:ext cx="3464203" cy="1477328"/>
          </a:xfrm>
          <a:prstGeom prst="rect">
            <a:avLst/>
          </a:prstGeom>
          <a:noFill/>
        </p:spPr>
        <p:txBody>
          <a:bodyPr wrap="square" rtlCol="0">
            <a:spAutoFit/>
          </a:bodyPr>
          <a:lstStyle/>
          <a:p>
            <a:pPr algn="ctr"/>
            <a:r>
              <a:rPr lang="en-US" altLang="ja-JP" sz="2400" b="1" dirty="0">
                <a:solidFill>
                  <a:schemeClr val="bg2"/>
                </a:solidFill>
              </a:rPr>
              <a:t>Manage practical Japanese communication</a:t>
            </a:r>
          </a:p>
          <a:p>
            <a:pPr algn="ctr"/>
            <a:endParaRPr lang="en-US" dirty="0"/>
          </a:p>
        </p:txBody>
      </p:sp>
      <p:sp>
        <p:nvSpPr>
          <p:cNvPr id="6" name="TextBox 5">
            <a:extLst>
              <a:ext uri="{FF2B5EF4-FFF2-40B4-BE49-F238E27FC236}">
                <a16:creationId xmlns:a16="http://schemas.microsoft.com/office/drawing/2014/main" id="{B4CA333D-8C42-AF41-843B-0A58400083C1}"/>
              </a:ext>
            </a:extLst>
          </p:cNvPr>
          <p:cNvSpPr txBox="1"/>
          <p:nvPr/>
        </p:nvSpPr>
        <p:spPr>
          <a:xfrm>
            <a:off x="8382001" y="4353952"/>
            <a:ext cx="2590799" cy="1477328"/>
          </a:xfrm>
          <a:prstGeom prst="rect">
            <a:avLst/>
          </a:prstGeom>
          <a:noFill/>
        </p:spPr>
        <p:txBody>
          <a:bodyPr wrap="square" rtlCol="0">
            <a:spAutoFit/>
          </a:bodyPr>
          <a:lstStyle/>
          <a:p>
            <a:pPr algn="ctr"/>
            <a:r>
              <a:rPr lang="en-US" altLang="ja-JP" sz="2400" b="1" dirty="0">
                <a:solidFill>
                  <a:schemeClr val="bg2"/>
                </a:solidFill>
              </a:rPr>
              <a:t>Develop c</a:t>
            </a:r>
            <a:r>
              <a:rPr kumimoji="1" lang="en-US" altLang="ja-JP" sz="2400" b="1" dirty="0">
                <a:solidFill>
                  <a:schemeClr val="bg2"/>
                </a:solidFill>
              </a:rPr>
              <a:t>ircumlocution skill</a:t>
            </a:r>
            <a:r>
              <a:rPr lang="en-US" altLang="ja-JP" sz="2400" b="1" dirty="0">
                <a:solidFill>
                  <a:schemeClr val="bg2"/>
                </a:solidFill>
              </a:rPr>
              <a:t>s</a:t>
            </a:r>
          </a:p>
          <a:p>
            <a:endParaRPr lang="en-US" dirty="0"/>
          </a:p>
        </p:txBody>
      </p:sp>
      <p:sp>
        <p:nvSpPr>
          <p:cNvPr id="7" name="TextBox 6">
            <a:extLst>
              <a:ext uri="{FF2B5EF4-FFF2-40B4-BE49-F238E27FC236}">
                <a16:creationId xmlns:a16="http://schemas.microsoft.com/office/drawing/2014/main" id="{55751DF4-AD05-CD4A-9721-38D92E30B1DE}"/>
              </a:ext>
            </a:extLst>
          </p:cNvPr>
          <p:cNvSpPr txBox="1"/>
          <p:nvPr/>
        </p:nvSpPr>
        <p:spPr>
          <a:xfrm>
            <a:off x="7912359" y="1518992"/>
            <a:ext cx="2840308" cy="1107996"/>
          </a:xfrm>
          <a:prstGeom prst="rect">
            <a:avLst/>
          </a:prstGeom>
          <a:noFill/>
        </p:spPr>
        <p:txBody>
          <a:bodyPr wrap="square" rtlCol="0">
            <a:spAutoFit/>
          </a:bodyPr>
          <a:lstStyle/>
          <a:p>
            <a:pPr algn="ctr"/>
            <a:r>
              <a:rPr lang="en-US" altLang="ja-JP" sz="2400" b="1" dirty="0">
                <a:solidFill>
                  <a:schemeClr val="bg2"/>
                </a:solidFill>
              </a:rPr>
              <a:t>Develop c</a:t>
            </a:r>
            <a:r>
              <a:rPr kumimoji="1" lang="en-US" altLang="ja-JP" sz="2400" b="1" dirty="0">
                <a:solidFill>
                  <a:schemeClr val="bg2"/>
                </a:solidFill>
              </a:rPr>
              <a:t>ultural awareness</a:t>
            </a:r>
          </a:p>
          <a:p>
            <a:pPr algn="ctr"/>
            <a:endParaRPr lang="en-US" dirty="0"/>
          </a:p>
        </p:txBody>
      </p:sp>
      <p:pic>
        <p:nvPicPr>
          <p:cNvPr id="8" name="Picture Placeholder 7">
            <a:extLst>
              <a:ext uri="{FF2B5EF4-FFF2-40B4-BE49-F238E27FC236}">
                <a16:creationId xmlns:a16="http://schemas.microsoft.com/office/drawing/2014/main" id="{EB64CC14-08D7-5E41-9567-EFB7E33198E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31525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5750" indent="-285750">
              <a:spcBef>
                <a:spcPts val="1200"/>
              </a:spcBef>
              <a:buSzPct val="100000"/>
              <a:buBlip>
                <a:blip r:embed="rId3"/>
              </a:buBlip>
            </a:pPr>
            <a:r>
              <a:rPr lang="en-US" sz="2600" i="1" dirty="0">
                <a:latin typeface="Gill Sans" charset="0"/>
                <a:ea typeface="Gill Sans" charset="0"/>
                <a:cs typeface="Gill Sans" charset="0"/>
              </a:rPr>
              <a:t>Japanese: The Spoken Language</a:t>
            </a:r>
          </a:p>
          <a:p>
            <a:pPr marL="285750" indent="-285750">
              <a:spcBef>
                <a:spcPts val="1200"/>
              </a:spcBef>
              <a:buSzPct val="100000"/>
              <a:buBlip>
                <a:blip r:embed="rId3"/>
              </a:buBlip>
            </a:pPr>
            <a:r>
              <a:rPr lang="en-US" sz="2600" dirty="0">
                <a:latin typeface="Gill Sans" charset="0"/>
                <a:ea typeface="Gill Sans" charset="0"/>
                <a:cs typeface="Gill Sans" charset="0"/>
              </a:rPr>
              <a:t>Packet</a:t>
            </a:r>
          </a:p>
          <a:p>
            <a:pPr marL="285750" indent="-285750">
              <a:spcBef>
                <a:spcPts val="1200"/>
              </a:spcBef>
              <a:buSzPct val="100000"/>
              <a:buBlip>
                <a:blip r:embed="rId3"/>
              </a:buBlip>
            </a:pPr>
            <a:r>
              <a:rPr lang="en-US" sz="2600" dirty="0">
                <a:latin typeface="Gill Sans" charset="0"/>
                <a:ea typeface="Gill Sans" charset="0"/>
                <a:cs typeface="Gill Sans" charset="0"/>
              </a:rPr>
              <a:t>Videos (recorded in-house)</a:t>
            </a:r>
          </a:p>
          <a:p>
            <a:pPr marL="285750" indent="-285750">
              <a:spcBef>
                <a:spcPts val="1200"/>
              </a:spcBef>
              <a:buSzPct val="100000"/>
              <a:buBlip>
                <a:blip r:embed="rId3"/>
              </a:buBlip>
            </a:pPr>
            <a:r>
              <a:rPr lang="en-US" sz="2600" dirty="0">
                <a:latin typeface="Gill Sans" charset="0"/>
                <a:ea typeface="Gill Sans" charset="0"/>
                <a:cs typeface="Gill Sans" charset="0"/>
              </a:rPr>
              <a:t>Audio and PowerPoint Presentations</a:t>
            </a:r>
          </a:p>
          <a:p>
            <a:pPr marL="285750" indent="-285750">
              <a:spcBef>
                <a:spcPts val="1200"/>
              </a:spcBef>
              <a:buSzPct val="100000"/>
              <a:buBlip>
                <a:blip r:embed="rId3"/>
              </a:buBlip>
            </a:pPr>
            <a:r>
              <a:rPr lang="en-US" sz="2600" dirty="0">
                <a:latin typeface="Gill Sans" charset="0"/>
                <a:ea typeface="Gill Sans" charset="0"/>
                <a:cs typeface="Gill Sans" charset="0"/>
              </a:rPr>
              <a:t>Eavesdropping activities</a:t>
            </a:r>
          </a:p>
          <a:p>
            <a:endParaRPr lang="en-US" dirty="0"/>
          </a:p>
        </p:txBody>
      </p:sp>
      <p:sp>
        <p:nvSpPr>
          <p:cNvPr id="3" name="Title 2"/>
          <p:cNvSpPr>
            <a:spLocks noGrp="1"/>
          </p:cNvSpPr>
          <p:nvPr>
            <p:ph type="title"/>
          </p:nvPr>
        </p:nvSpPr>
        <p:spPr/>
        <p:txBody>
          <a:bodyPr>
            <a:normAutofit/>
          </a:bodyPr>
          <a:lstStyle/>
          <a:p>
            <a:r>
              <a:rPr lang="en-US" dirty="0">
                <a:solidFill>
                  <a:schemeClr val="bg1"/>
                </a:solidFill>
              </a:rPr>
              <a:t>Materials Used</a:t>
            </a:r>
            <a:endParaRPr lang="en-US" dirty="0"/>
          </a:p>
        </p:txBody>
      </p:sp>
      <p:pic>
        <p:nvPicPr>
          <p:cNvPr id="7" name="Picture Placeholder 6">
            <a:extLst>
              <a:ext uri="{FF2B5EF4-FFF2-40B4-BE49-F238E27FC236}">
                <a16:creationId xmlns:a16="http://schemas.microsoft.com/office/drawing/2014/main" id="{1D188179-562F-4447-BEF9-99FB534D77FE}"/>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259" r="20259"/>
          <a:stretch>
            <a:fillRect/>
          </a:stretch>
        </p:blipFill>
        <p:spPr/>
      </p:pic>
      <p:pic>
        <p:nvPicPr>
          <p:cNvPr id="8" name="Picture Placeholder 7">
            <a:extLst>
              <a:ext uri="{FF2B5EF4-FFF2-40B4-BE49-F238E27FC236}">
                <a16:creationId xmlns:a16="http://schemas.microsoft.com/office/drawing/2014/main" id="{F530AF81-7C9B-D14E-9D4E-165D99429D52}"/>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57" b="157"/>
          <a:stretch>
            <a:fillRect/>
          </a:stretch>
        </p:blipFill>
        <p:spPr>
          <a:prstGeom prst="rect">
            <a:avLst/>
          </a:prstGeom>
        </p:spPr>
      </p:pic>
    </p:spTree>
    <p:extLst>
      <p:ext uri="{BB962C8B-B14F-4D97-AF65-F5344CB8AC3E}">
        <p14:creationId xmlns:p14="http://schemas.microsoft.com/office/powerpoint/2010/main" val="149865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3BD8-B24D-9348-9D63-F43FC96FE211}"/>
              </a:ext>
            </a:extLst>
          </p:cNvPr>
          <p:cNvSpPr>
            <a:spLocks noGrp="1"/>
          </p:cNvSpPr>
          <p:nvPr>
            <p:ph type="title"/>
          </p:nvPr>
        </p:nvSpPr>
        <p:spPr>
          <a:xfrm>
            <a:off x="916296" y="1092579"/>
            <a:ext cx="9879563" cy="494927"/>
          </a:xfrm>
        </p:spPr>
        <p:txBody>
          <a:bodyPr>
            <a:noAutofit/>
          </a:bodyPr>
          <a:lstStyle/>
          <a:p>
            <a:pPr algn="ctr"/>
            <a:r>
              <a:rPr lang="en-US" sz="3600" dirty="0"/>
              <a:t>Unique Format</a:t>
            </a:r>
          </a:p>
        </p:txBody>
      </p:sp>
      <p:sp>
        <p:nvSpPr>
          <p:cNvPr id="3" name="Text Placeholder 2">
            <a:extLst>
              <a:ext uri="{FF2B5EF4-FFF2-40B4-BE49-F238E27FC236}">
                <a16:creationId xmlns:a16="http://schemas.microsoft.com/office/drawing/2014/main" id="{9621E05E-502A-934D-9B1D-6C486B55D4B8}"/>
              </a:ext>
            </a:extLst>
          </p:cNvPr>
          <p:cNvSpPr>
            <a:spLocks noGrp="1"/>
          </p:cNvSpPr>
          <p:nvPr>
            <p:ph type="body" sz="quarter" idx="10"/>
          </p:nvPr>
        </p:nvSpPr>
        <p:spPr>
          <a:xfrm>
            <a:off x="1872856" y="2702740"/>
            <a:ext cx="2479077" cy="2155701"/>
          </a:xfrm>
        </p:spPr>
        <p:txBody>
          <a:bodyPr>
            <a:normAutofit/>
          </a:bodyPr>
          <a:lstStyle/>
          <a:p>
            <a:r>
              <a:rPr lang="en-US" sz="2400" dirty="0"/>
              <a:t>Video of Lectures &amp; Core Conversations</a:t>
            </a:r>
          </a:p>
        </p:txBody>
      </p:sp>
      <p:sp>
        <p:nvSpPr>
          <p:cNvPr id="4" name="Text Placeholder 3">
            <a:extLst>
              <a:ext uri="{FF2B5EF4-FFF2-40B4-BE49-F238E27FC236}">
                <a16:creationId xmlns:a16="http://schemas.microsoft.com/office/drawing/2014/main" id="{761FA655-5061-FA46-852A-C535FB20416F}"/>
              </a:ext>
            </a:extLst>
          </p:cNvPr>
          <p:cNvSpPr>
            <a:spLocks noGrp="1"/>
          </p:cNvSpPr>
          <p:nvPr>
            <p:ph type="body" sz="quarter" idx="11"/>
          </p:nvPr>
        </p:nvSpPr>
        <p:spPr>
          <a:xfrm>
            <a:off x="4940054" y="2913133"/>
            <a:ext cx="2075990" cy="2236621"/>
          </a:xfrm>
        </p:spPr>
        <p:txBody>
          <a:bodyPr/>
          <a:lstStyle/>
          <a:p>
            <a:r>
              <a:rPr lang="en-US" sz="2800" dirty="0">
                <a:solidFill>
                  <a:srgbClr val="DC4405"/>
                </a:solidFill>
              </a:rPr>
              <a:t>Face-to-Face Speaking Practice         </a:t>
            </a:r>
          </a:p>
          <a:p>
            <a:r>
              <a:rPr lang="en-US" dirty="0"/>
              <a:t>Using Zoom</a:t>
            </a:r>
          </a:p>
        </p:txBody>
      </p:sp>
      <p:sp>
        <p:nvSpPr>
          <p:cNvPr id="5" name="Text Placeholder 4">
            <a:extLst>
              <a:ext uri="{FF2B5EF4-FFF2-40B4-BE49-F238E27FC236}">
                <a16:creationId xmlns:a16="http://schemas.microsoft.com/office/drawing/2014/main" id="{7BE860B4-BB4B-7D42-BFF1-E99F16C2BD71}"/>
              </a:ext>
            </a:extLst>
          </p:cNvPr>
          <p:cNvSpPr>
            <a:spLocks noGrp="1"/>
          </p:cNvSpPr>
          <p:nvPr>
            <p:ph type="body" sz="quarter" idx="12"/>
          </p:nvPr>
        </p:nvSpPr>
        <p:spPr>
          <a:xfrm>
            <a:off x="7757914" y="2443795"/>
            <a:ext cx="1566193" cy="2236621"/>
          </a:xfrm>
        </p:spPr>
        <p:txBody>
          <a:bodyPr>
            <a:normAutofit/>
          </a:bodyPr>
          <a:lstStyle/>
          <a:p>
            <a:r>
              <a:rPr lang="en-US" sz="2400" dirty="0"/>
              <a:t>Drills  &amp; Quizzes</a:t>
            </a:r>
          </a:p>
        </p:txBody>
      </p:sp>
    </p:spTree>
    <p:extLst>
      <p:ext uri="{BB962C8B-B14F-4D97-AF65-F5344CB8AC3E}">
        <p14:creationId xmlns:p14="http://schemas.microsoft.com/office/powerpoint/2010/main" val="18454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7089" y="1605517"/>
            <a:ext cx="7326313" cy="3647522"/>
          </a:xfrm>
        </p:spPr>
        <p:txBody>
          <a:bodyPr>
            <a:normAutofit/>
          </a:bodyPr>
          <a:lstStyle/>
          <a:p>
            <a:pPr marL="0" indent="0">
              <a:buNone/>
            </a:pPr>
            <a:r>
              <a:rPr lang="en-US" sz="3600" dirty="0"/>
              <a:t>Advantages</a:t>
            </a:r>
          </a:p>
        </p:txBody>
      </p:sp>
      <p:pic>
        <p:nvPicPr>
          <p:cNvPr id="4" name="Picture Placeholder 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0" r="130"/>
          <a:stretch>
            <a:fillRect/>
          </a:stretch>
        </p:blipFill>
        <p:spPr/>
      </p:pic>
    </p:spTree>
    <p:extLst>
      <p:ext uri="{BB962C8B-B14F-4D97-AF65-F5344CB8AC3E}">
        <p14:creationId xmlns:p14="http://schemas.microsoft.com/office/powerpoint/2010/main" val="271437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for the Students</a:t>
            </a:r>
            <a:endParaRPr lang="en-US" dirty="0"/>
          </a:p>
        </p:txBody>
      </p:sp>
      <p:sp>
        <p:nvSpPr>
          <p:cNvPr id="3" name="Text Placeholder 2"/>
          <p:cNvSpPr>
            <a:spLocks noGrp="1"/>
          </p:cNvSpPr>
          <p:nvPr>
            <p:ph type="body" sz="quarter" idx="13"/>
          </p:nvPr>
        </p:nvSpPr>
        <p:spPr/>
        <p:txBody>
          <a:bodyPr/>
          <a:lstStyle/>
          <a:p>
            <a:r>
              <a:rPr lang="en-US" dirty="0">
                <a:latin typeface="Verdana" charset="0"/>
                <a:ea typeface="Verdana" charset="0"/>
                <a:cs typeface="Verdana" charset="0"/>
              </a:rPr>
              <a:t>Global Classroom</a:t>
            </a:r>
            <a:endParaRPr lang="en-US" dirty="0"/>
          </a:p>
        </p:txBody>
      </p:sp>
      <p:sp>
        <p:nvSpPr>
          <p:cNvPr id="4" name="Text Placeholder 3"/>
          <p:cNvSpPr>
            <a:spLocks noGrp="1"/>
          </p:cNvSpPr>
          <p:nvPr>
            <p:ph type="body" sz="quarter" idx="14"/>
          </p:nvPr>
        </p:nvSpPr>
        <p:spPr/>
        <p:txBody>
          <a:bodyPr/>
          <a:lstStyle/>
          <a:p>
            <a:pPr marL="0" indent="0">
              <a:buClr>
                <a:srgbClr val="DC4305"/>
              </a:buClr>
              <a:buSzPct val="100000"/>
              <a:buNone/>
            </a:pPr>
            <a:r>
              <a:rPr lang="en-US" dirty="0">
                <a:latin typeface="Gill Sans" charset="0"/>
                <a:ea typeface="Gill Sans" charset="0"/>
                <a:cs typeface="Gill Sans" charset="0"/>
              </a:rPr>
              <a:t>Students can participate from all over the country without significant trouble.</a:t>
            </a:r>
          </a:p>
        </p:txBody>
      </p:sp>
      <p:sp>
        <p:nvSpPr>
          <p:cNvPr id="5" name="Text Placeholder 4"/>
          <p:cNvSpPr>
            <a:spLocks noGrp="1"/>
          </p:cNvSpPr>
          <p:nvPr>
            <p:ph type="body" sz="quarter" idx="15"/>
          </p:nvPr>
        </p:nvSpPr>
        <p:spPr/>
        <p:txBody>
          <a:bodyPr/>
          <a:lstStyle/>
          <a:p>
            <a:r>
              <a:rPr lang="en-US" dirty="0">
                <a:latin typeface="Verdana" charset="0"/>
                <a:ea typeface="Verdana" charset="0"/>
                <a:cs typeface="Verdana" charset="0"/>
              </a:rPr>
              <a:t>No Schedule Conflict </a:t>
            </a:r>
          </a:p>
          <a:p>
            <a:endParaRPr lang="en-US" dirty="0"/>
          </a:p>
        </p:txBody>
      </p:sp>
      <p:sp>
        <p:nvSpPr>
          <p:cNvPr id="6" name="Text Placeholder 5"/>
          <p:cNvSpPr>
            <a:spLocks noGrp="1"/>
          </p:cNvSpPr>
          <p:nvPr>
            <p:ph type="body" sz="quarter" idx="16"/>
          </p:nvPr>
        </p:nvSpPr>
        <p:spPr/>
        <p:txBody>
          <a:bodyPr/>
          <a:lstStyle/>
          <a:p>
            <a:pPr marL="0" indent="0">
              <a:buClr>
                <a:srgbClr val="DC4305"/>
              </a:buClr>
              <a:buSzPct val="100000"/>
              <a:buNone/>
            </a:pPr>
            <a:r>
              <a:rPr lang="en-US" dirty="0">
                <a:latin typeface="Gill Sans" charset="0"/>
                <a:ea typeface="Gill Sans" charset="0"/>
                <a:cs typeface="Gill Sans" charset="0"/>
              </a:rPr>
              <a:t>There will be no schedule conflicts with other classes.</a:t>
            </a:r>
          </a:p>
        </p:txBody>
      </p:sp>
      <p:sp>
        <p:nvSpPr>
          <p:cNvPr id="7" name="Text Placeholder 6"/>
          <p:cNvSpPr>
            <a:spLocks noGrp="1"/>
          </p:cNvSpPr>
          <p:nvPr>
            <p:ph type="body" sz="quarter" idx="17"/>
          </p:nvPr>
        </p:nvSpPr>
        <p:spPr/>
        <p:txBody>
          <a:bodyPr/>
          <a:lstStyle/>
          <a:p>
            <a:r>
              <a:rPr lang="en-US" dirty="0">
                <a:latin typeface="Verdana" charset="0"/>
                <a:ea typeface="Verdana" charset="0"/>
                <a:cs typeface="Verdana" charset="0"/>
              </a:rPr>
              <a:t>High School Students</a:t>
            </a:r>
          </a:p>
          <a:p>
            <a:endParaRPr lang="en-US" dirty="0"/>
          </a:p>
        </p:txBody>
      </p:sp>
      <p:sp>
        <p:nvSpPr>
          <p:cNvPr id="8" name="Text Placeholder 7"/>
          <p:cNvSpPr>
            <a:spLocks noGrp="1"/>
          </p:cNvSpPr>
          <p:nvPr>
            <p:ph type="body" sz="quarter" idx="18"/>
          </p:nvPr>
        </p:nvSpPr>
        <p:spPr/>
        <p:txBody>
          <a:bodyPr/>
          <a:lstStyle/>
          <a:p>
            <a:pPr marL="0" indent="0">
              <a:buNone/>
            </a:pPr>
            <a:r>
              <a:rPr lang="en-US" dirty="0">
                <a:latin typeface="Gill Sans" charset="0"/>
                <a:ea typeface="Gill Sans" charset="0"/>
                <a:cs typeface="Gill Sans" charset="0"/>
              </a:rPr>
              <a:t>The online course is open to high school students who wish to learn the language.</a:t>
            </a:r>
          </a:p>
          <a:p>
            <a:pPr marL="0" indent="0">
              <a:buNone/>
            </a:pPr>
            <a:endParaRPr lang="en-US" dirty="0"/>
          </a:p>
        </p:txBody>
      </p:sp>
      <p:pic>
        <p:nvPicPr>
          <p:cNvPr id="15" name="Picture 14">
            <a:extLst>
              <a:ext uri="{FF2B5EF4-FFF2-40B4-BE49-F238E27FC236}">
                <a16:creationId xmlns:a16="http://schemas.microsoft.com/office/drawing/2014/main" id="{87CBD749-A2C2-4B4E-B767-728A03E0B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51" y="2081627"/>
            <a:ext cx="530671" cy="530671"/>
          </a:xfrm>
          <a:prstGeom prst="rect">
            <a:avLst/>
          </a:prstGeom>
        </p:spPr>
      </p:pic>
      <p:pic>
        <p:nvPicPr>
          <p:cNvPr id="18" name="Picture Placeholder 12">
            <a:extLst>
              <a:ext uri="{FF2B5EF4-FFF2-40B4-BE49-F238E27FC236}">
                <a16:creationId xmlns:a16="http://schemas.microsoft.com/office/drawing/2014/main" id="{80C418BD-B614-DD49-9B1C-A219BFB22736}"/>
              </a:ext>
            </a:extLst>
          </p:cNvPr>
          <p:cNvPicPr>
            <a:picLocks noChangeAspect="1"/>
          </p:cNvPicPr>
          <p:nvPr/>
        </p:nvPicPr>
        <p:blipFill>
          <a:blip r:embed="rId3" cstate="print">
            <a:extLst>
              <a:ext uri="{28A0092B-C50C-407E-A947-70E740481C1C}">
                <a14:useLocalDpi xmlns:a14="http://schemas.microsoft.com/office/drawing/2010/main" val="0"/>
              </a:ext>
            </a:extLst>
          </a:blip>
          <a:srcRect l="321" r="321"/>
          <a:stretch>
            <a:fillRect/>
          </a:stretch>
        </p:blipFill>
        <p:spPr>
          <a:xfrm>
            <a:off x="8511239" y="2081627"/>
            <a:ext cx="504121" cy="504122"/>
          </a:xfrm>
          <a:prstGeom prst="rect">
            <a:avLst/>
          </a:prstGeom>
        </p:spPr>
      </p:pic>
      <p:pic>
        <p:nvPicPr>
          <p:cNvPr id="14" name="Picture Placeholder 13">
            <a:extLst>
              <a:ext uri="{FF2B5EF4-FFF2-40B4-BE49-F238E27FC236}">
                <a16:creationId xmlns:a16="http://schemas.microsoft.com/office/drawing/2014/main" id="{0EB512C0-86DF-7B44-8164-95742F32AA90}"/>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57" r="157"/>
          <a:stretch>
            <a:fillRect/>
          </a:stretch>
        </p:blipFill>
        <p:spPr>
          <a:prstGeom prst="rect">
            <a:avLst/>
          </a:prstGeom>
        </p:spPr>
      </p:pic>
    </p:spTree>
    <p:extLst>
      <p:ext uri="{BB962C8B-B14F-4D97-AF65-F5344CB8AC3E}">
        <p14:creationId xmlns:p14="http://schemas.microsoft.com/office/powerpoint/2010/main" val="411198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for the Students</a:t>
            </a:r>
            <a:endParaRPr lang="en-US" dirty="0"/>
          </a:p>
        </p:txBody>
      </p:sp>
      <p:sp>
        <p:nvSpPr>
          <p:cNvPr id="3" name="Text Placeholder 2"/>
          <p:cNvSpPr>
            <a:spLocks noGrp="1"/>
          </p:cNvSpPr>
          <p:nvPr>
            <p:ph type="body" sz="quarter" idx="13"/>
          </p:nvPr>
        </p:nvSpPr>
        <p:spPr/>
        <p:txBody>
          <a:bodyPr/>
          <a:lstStyle/>
          <a:p>
            <a:r>
              <a:rPr lang="en-US" dirty="0">
                <a:latin typeface="Verdana" charset="0"/>
                <a:ea typeface="Verdana" charset="0"/>
                <a:cs typeface="Verdana" charset="0"/>
              </a:rPr>
              <a:t>Personal Attention</a:t>
            </a:r>
          </a:p>
          <a:p>
            <a:endParaRPr lang="en-US" dirty="0"/>
          </a:p>
        </p:txBody>
      </p:sp>
      <p:sp>
        <p:nvSpPr>
          <p:cNvPr id="4" name="Text Placeholder 3"/>
          <p:cNvSpPr>
            <a:spLocks noGrp="1"/>
          </p:cNvSpPr>
          <p:nvPr>
            <p:ph type="body" sz="quarter" idx="14"/>
          </p:nvPr>
        </p:nvSpPr>
        <p:spPr/>
        <p:txBody>
          <a:bodyPr/>
          <a:lstStyle/>
          <a:p>
            <a:pPr marL="0" indent="0">
              <a:buClr>
                <a:srgbClr val="DC4305"/>
              </a:buClr>
              <a:buSzPct val="100000"/>
              <a:buNone/>
            </a:pPr>
            <a:r>
              <a:rPr lang="en-US" dirty="0">
                <a:latin typeface="Gill Sans" charset="0"/>
                <a:ea typeface="Gill Sans" charset="0"/>
                <a:cs typeface="Gill Sans" charset="0"/>
              </a:rPr>
              <a:t>Students are expected to participate directly with the professor each week in face-to-face drills.</a:t>
            </a:r>
          </a:p>
        </p:txBody>
      </p:sp>
      <p:sp>
        <p:nvSpPr>
          <p:cNvPr id="5" name="Text Placeholder 4"/>
          <p:cNvSpPr>
            <a:spLocks noGrp="1"/>
          </p:cNvSpPr>
          <p:nvPr>
            <p:ph type="body" sz="quarter" idx="15"/>
          </p:nvPr>
        </p:nvSpPr>
        <p:spPr/>
        <p:txBody>
          <a:bodyPr/>
          <a:lstStyle/>
          <a:p>
            <a:r>
              <a:rPr lang="en-US" dirty="0">
                <a:latin typeface="Verdana" charset="0"/>
                <a:ea typeface="Verdana" charset="0"/>
                <a:cs typeface="Verdana" charset="0"/>
              </a:rPr>
              <a:t>Setting</a:t>
            </a:r>
          </a:p>
          <a:p>
            <a:endParaRPr lang="en-US" dirty="0"/>
          </a:p>
        </p:txBody>
      </p:sp>
      <p:sp>
        <p:nvSpPr>
          <p:cNvPr id="6" name="Text Placeholder 5"/>
          <p:cNvSpPr>
            <a:spLocks noGrp="1"/>
          </p:cNvSpPr>
          <p:nvPr>
            <p:ph type="body" sz="quarter" idx="16"/>
          </p:nvPr>
        </p:nvSpPr>
        <p:spPr/>
        <p:txBody>
          <a:bodyPr/>
          <a:lstStyle/>
          <a:p>
            <a:pPr marL="0" indent="0">
              <a:buClr>
                <a:srgbClr val="DC4305"/>
              </a:buClr>
              <a:buSzPct val="100000"/>
              <a:buNone/>
            </a:pPr>
            <a:r>
              <a:rPr lang="en-US" dirty="0">
                <a:latin typeface="Gill Sans" charset="0"/>
                <a:ea typeface="Gill Sans" charset="0"/>
                <a:cs typeface="Gill Sans" charset="0"/>
              </a:rPr>
              <a:t>Students can participate from their own homes, which allows them to be more comfortable than in a classroom. </a:t>
            </a:r>
          </a:p>
        </p:txBody>
      </p:sp>
      <p:sp>
        <p:nvSpPr>
          <p:cNvPr id="7" name="Text Placeholder 6"/>
          <p:cNvSpPr>
            <a:spLocks noGrp="1"/>
          </p:cNvSpPr>
          <p:nvPr>
            <p:ph type="body" sz="quarter" idx="17"/>
          </p:nvPr>
        </p:nvSpPr>
        <p:spPr/>
        <p:txBody>
          <a:bodyPr/>
          <a:lstStyle/>
          <a:p>
            <a:r>
              <a:rPr lang="en-US" dirty="0">
                <a:latin typeface="Verdana" charset="0"/>
                <a:ea typeface="Verdana" charset="0"/>
                <a:cs typeface="Verdana" charset="0"/>
              </a:rPr>
              <a:t>Fulfills Requirements</a:t>
            </a:r>
          </a:p>
          <a:p>
            <a:endParaRPr lang="en-US" dirty="0"/>
          </a:p>
        </p:txBody>
      </p:sp>
      <p:sp>
        <p:nvSpPr>
          <p:cNvPr id="8" name="Text Placeholder 7"/>
          <p:cNvSpPr>
            <a:spLocks noGrp="1"/>
          </p:cNvSpPr>
          <p:nvPr>
            <p:ph type="body" sz="quarter" idx="18"/>
          </p:nvPr>
        </p:nvSpPr>
        <p:spPr/>
        <p:txBody>
          <a:bodyPr/>
          <a:lstStyle/>
          <a:p>
            <a:pPr marL="0" indent="0">
              <a:buNone/>
            </a:pPr>
            <a:r>
              <a:rPr lang="en-US" dirty="0">
                <a:latin typeface="Gill Sans" charset="0"/>
                <a:ea typeface="Gill Sans" charset="0"/>
                <a:cs typeface="Gill Sans" charset="0"/>
              </a:rPr>
              <a:t>Two years of a foreign language is required at Oregon State University if students did not take it in high school.</a:t>
            </a:r>
          </a:p>
          <a:p>
            <a:pPr marL="0" indent="0">
              <a:buNone/>
            </a:pPr>
            <a:endParaRPr lang="en-US" dirty="0"/>
          </a:p>
        </p:txBody>
      </p:sp>
      <p:pic>
        <p:nvPicPr>
          <p:cNvPr id="14" name="Picture 13">
            <a:extLst>
              <a:ext uri="{FF2B5EF4-FFF2-40B4-BE49-F238E27FC236}">
                <a16:creationId xmlns:a16="http://schemas.microsoft.com/office/drawing/2014/main" id="{FDA71632-E91D-AE42-A3B9-B7F764DC6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278" y="1942502"/>
            <a:ext cx="788928" cy="788928"/>
          </a:xfrm>
          <a:prstGeom prst="rect">
            <a:avLst/>
          </a:prstGeom>
        </p:spPr>
      </p:pic>
      <p:pic>
        <p:nvPicPr>
          <p:cNvPr id="16" name="Picture 15">
            <a:extLst>
              <a:ext uri="{FF2B5EF4-FFF2-40B4-BE49-F238E27FC236}">
                <a16:creationId xmlns:a16="http://schemas.microsoft.com/office/drawing/2014/main" id="{A37B258A-5DE7-0544-AF34-F0F14CF12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0" y="2084905"/>
            <a:ext cx="502920" cy="502920"/>
          </a:xfrm>
          <a:prstGeom prst="rect">
            <a:avLst/>
          </a:prstGeom>
        </p:spPr>
      </p:pic>
      <p:pic>
        <p:nvPicPr>
          <p:cNvPr id="19" name="Picture Placeholder 18">
            <a:extLst>
              <a:ext uri="{FF2B5EF4-FFF2-40B4-BE49-F238E27FC236}">
                <a16:creationId xmlns:a16="http://schemas.microsoft.com/office/drawing/2014/main" id="{7E2C9A3D-BB31-994B-B592-77F5F1F200BB}"/>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57" r="157"/>
          <a:stretch>
            <a:fillRect/>
          </a:stretch>
        </p:blipFill>
        <p:spPr>
          <a:prstGeom prst="rect">
            <a:avLst/>
          </a:prstGeom>
        </p:spPr>
      </p:pic>
    </p:spTree>
    <p:extLst>
      <p:ext uri="{BB962C8B-B14F-4D97-AF65-F5344CB8AC3E}">
        <p14:creationId xmlns:p14="http://schemas.microsoft.com/office/powerpoint/2010/main" val="272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1097</TotalTime>
  <Words>681</Words>
  <Application>Microsoft Macintosh PowerPoint</Application>
  <PresentationFormat>ワイド画面</PresentationFormat>
  <Paragraphs>80</Paragraphs>
  <Slides>16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Arial</vt:lpstr>
      <vt:lpstr>Calibri</vt:lpstr>
      <vt:lpstr>Courier New</vt:lpstr>
      <vt:lpstr>Gill Sans</vt:lpstr>
      <vt:lpstr>Times</vt:lpstr>
      <vt:lpstr>Verdana</vt:lpstr>
      <vt:lpstr>Office Theme</vt:lpstr>
      <vt:lpstr>Implications for Teaching Japanese Online</vt:lpstr>
      <vt:lpstr>History of Online Japanese Courses at OSU</vt:lpstr>
      <vt:lpstr>PowerPoint プレゼンテーション</vt:lpstr>
      <vt:lpstr>COMMUNICATION</vt:lpstr>
      <vt:lpstr>Materials Used</vt:lpstr>
      <vt:lpstr>Unique Format</vt:lpstr>
      <vt:lpstr>PowerPoint プレゼンテーション</vt:lpstr>
      <vt:lpstr>Advantages for the Students</vt:lpstr>
      <vt:lpstr>Advantages for the Students</vt:lpstr>
      <vt:lpstr>Advantages for Program</vt:lpstr>
      <vt:lpstr>Advantages for Teachers</vt:lpstr>
      <vt:lpstr>PowerPoint プレゼンテーション</vt:lpstr>
      <vt:lpstr>Considerations</vt:lpstr>
      <vt:lpstr>Findings</vt:lpstr>
      <vt:lpstr>PowerPoint プレゼンテーション</vt:lpstr>
      <vt:lpstr>THANK YOU</vt:lpstr>
    </vt:vector>
  </TitlesOfParts>
  <Company>Oregon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Microsoft Office User</cp:lastModifiedBy>
  <cp:revision>97</cp:revision>
  <dcterms:created xsi:type="dcterms:W3CDTF">2017-12-19T21:24:25Z</dcterms:created>
  <dcterms:modified xsi:type="dcterms:W3CDTF">2019-10-12T03:55:57Z</dcterms:modified>
</cp:coreProperties>
</file>