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277" r:id="rId2"/>
    <p:sldId id="275" r:id="rId3"/>
    <p:sldId id="276" r:id="rId4"/>
    <p:sldId id="269" r:id="rId5"/>
    <p:sldId id="272" r:id="rId6"/>
    <p:sldId id="267" r:id="rId7"/>
    <p:sldId id="274" r:id="rId8"/>
    <p:sldId id="273" r:id="rId9"/>
    <p:sldId id="271" r:id="rId10"/>
    <p:sldId id="270" r:id="rId11"/>
    <p:sldId id="268" r:id="rId12"/>
    <p:sldId id="257" r:id="rId13"/>
    <p:sldId id="259" r:id="rId14"/>
    <p:sldId id="258" r:id="rId15"/>
    <p:sldId id="278" r:id="rId16"/>
    <p:sldId id="279" r:id="rId17"/>
    <p:sldId id="265" r:id="rId18"/>
    <p:sldId id="263" r:id="rId19"/>
    <p:sldId id="262" r:id="rId20"/>
    <p:sldId id="260" r:id="rId21"/>
    <p:sldId id="264" r:id="rId22"/>
    <p:sldId id="261" r:id="rId23"/>
    <p:sldId id="266"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oEd:ELLAlliance:Personal_Folders:LupeD:Meeting%20Products:graphs_nov:Percent%20ELLs%20in%20SPED%20Statewide%20by%20Acad%20Yea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defs\collective\Library\+Legislative\+2015%20Legislative%20Session\Tracked%20Bills\HB%203499\ELL%20Advisory%20Groups\ELL%20Programs%20work%20group\Data%20reports%20for%20work%20group\ELs%20by%20District\ELLDistrictCount_gsh1106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a:t>Number of ELL Students Statewide by Academic Year</a:t>
            </a:r>
          </a:p>
        </c:rich>
      </c:tx>
      <c:layout/>
      <c:overlay val="0"/>
    </c:title>
    <c:autoTitleDeleted val="0"/>
    <c:plotArea>
      <c:layout/>
      <c:barChart>
        <c:barDir val="col"/>
        <c:grouping val="clustered"/>
        <c:varyColors val="0"/>
        <c:ser>
          <c:idx val="0"/>
          <c:order val="0"/>
          <c:tx>
            <c:strRef>
              <c:f>Sheet1!$C$1</c:f>
              <c:strCache>
                <c:ptCount val="1"/>
                <c:pt idx="0">
                  <c:v>Number of Students</c:v>
                </c:pt>
              </c:strCache>
            </c:strRef>
          </c:tx>
          <c:invertIfNegative val="0"/>
          <c:dLbls>
            <c:txPr>
              <a:bodyPr/>
              <a:lstStyle/>
              <a:p>
                <a:pPr>
                  <a:defRPr sz="1200" b="1"/>
                </a:pPr>
                <a:endParaRPr lang="en-US"/>
              </a:p>
            </c:txPr>
            <c:showLegendKey val="0"/>
            <c:showVal val="1"/>
            <c:showCatName val="0"/>
            <c:showSerName val="0"/>
            <c:showPercent val="0"/>
            <c:showBubbleSize val="0"/>
            <c:showLeaderLines val="0"/>
          </c:dLbls>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66579</c:v>
                </c:pt>
                <c:pt idx="1">
                  <c:v>66785</c:v>
                </c:pt>
                <c:pt idx="2">
                  <c:v>67343</c:v>
                </c:pt>
                <c:pt idx="3">
                  <c:v>65943</c:v>
                </c:pt>
                <c:pt idx="4">
                  <c:v>62594</c:v>
                </c:pt>
                <c:pt idx="5">
                  <c:v>58732</c:v>
                </c:pt>
                <c:pt idx="6">
                  <c:v>56954</c:v>
                </c:pt>
              </c:numCache>
            </c:numRef>
          </c:val>
        </c:ser>
        <c:dLbls>
          <c:showLegendKey val="0"/>
          <c:showVal val="1"/>
          <c:showCatName val="0"/>
          <c:showSerName val="0"/>
          <c:showPercent val="0"/>
          <c:showBubbleSize val="0"/>
        </c:dLbls>
        <c:gapWidth val="150"/>
        <c:axId val="135457024"/>
        <c:axId val="143279616"/>
      </c:barChart>
      <c:catAx>
        <c:axId val="135457024"/>
        <c:scaling>
          <c:orientation val="minMax"/>
        </c:scaling>
        <c:delete val="0"/>
        <c:axPos val="b"/>
        <c:title>
          <c:tx>
            <c:rich>
              <a:bodyPr/>
              <a:lstStyle/>
              <a:p>
                <a:pPr>
                  <a:defRPr sz="1200"/>
                </a:pPr>
                <a:r>
                  <a:rPr lang="en-US" sz="1200"/>
                  <a:t>Academic Year</a:t>
                </a:r>
              </a:p>
            </c:rich>
          </c:tx>
          <c:layout/>
          <c:overlay val="0"/>
        </c:title>
        <c:numFmt formatCode="General" sourceLinked="1"/>
        <c:majorTickMark val="out"/>
        <c:minorTickMark val="none"/>
        <c:tickLblPos val="nextTo"/>
        <c:crossAx val="143279616"/>
        <c:crosses val="autoZero"/>
        <c:auto val="1"/>
        <c:lblAlgn val="ctr"/>
        <c:lblOffset val="100"/>
        <c:noMultiLvlLbl val="0"/>
      </c:catAx>
      <c:valAx>
        <c:axId val="143279616"/>
        <c:scaling>
          <c:orientation val="minMax"/>
          <c:min val="0"/>
        </c:scaling>
        <c:delete val="0"/>
        <c:axPos val="l"/>
        <c:majorGridlines/>
        <c:title>
          <c:tx>
            <c:rich>
              <a:bodyPr/>
              <a:lstStyle/>
              <a:p>
                <a:pPr>
                  <a:defRPr sz="1200"/>
                </a:pPr>
                <a:r>
                  <a:rPr lang="en-US" sz="1200"/>
                  <a:t>Number of Students</a:t>
                </a:r>
              </a:p>
            </c:rich>
          </c:tx>
          <c:layout/>
          <c:overlay val="0"/>
        </c:title>
        <c:numFmt formatCode="General" sourceLinked="1"/>
        <c:majorTickMark val="out"/>
        <c:minorTickMark val="none"/>
        <c:tickLblPos val="nextTo"/>
        <c:crossAx val="135457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Distribution</a:t>
            </a:r>
            <a:r>
              <a:rPr lang="en-US" baseline="0" dirty="0"/>
              <a:t> of Districts by Numbers of ELs </a:t>
            </a:r>
            <a:endParaRPr lang="en-US" baseline="0" dirty="0" smtClean="0"/>
          </a:p>
          <a:p>
            <a:pPr>
              <a:defRPr/>
            </a:pPr>
            <a:r>
              <a:rPr lang="en-US" baseline="0" dirty="0" smtClean="0"/>
              <a:t>(</a:t>
            </a:r>
            <a:r>
              <a:rPr lang="en-US" baseline="0" dirty="0"/>
              <a:t>Districts with ELs = 139)</a:t>
            </a:r>
            <a:endParaRPr lang="en-US" dirty="0"/>
          </a:p>
        </c:rich>
      </c:tx>
      <c:layout/>
      <c:overlay val="0"/>
    </c:title>
    <c:autoTitleDeleted val="0"/>
    <c:plotArea>
      <c:layout/>
      <c:barChart>
        <c:barDir val="col"/>
        <c:grouping val="clustered"/>
        <c:varyColors val="0"/>
        <c:ser>
          <c:idx val="0"/>
          <c:order val="0"/>
          <c:invertIfNegative val="0"/>
          <c:dPt>
            <c:idx val="6"/>
            <c:invertIfNegative val="0"/>
            <c:bubble3D val="0"/>
            <c:spPr>
              <a:solidFill>
                <a:srgbClr val="FFC000"/>
              </a:solidFill>
            </c:spPr>
          </c:dPt>
          <c:dLbls>
            <c:txPr>
              <a:bodyPr/>
              <a:lstStyle/>
              <a:p>
                <a:pPr>
                  <a:defRPr sz="1400"/>
                </a:pPr>
                <a:endParaRPr lang="en-US"/>
              </a:p>
            </c:txPr>
            <c:dLblPos val="ctr"/>
            <c:showLegendKey val="0"/>
            <c:showVal val="1"/>
            <c:showCatName val="0"/>
            <c:showSerName val="0"/>
            <c:showPercent val="0"/>
            <c:showBubbleSize val="0"/>
            <c:showLeaderLines val="0"/>
          </c:dLbls>
          <c:cat>
            <c:strRef>
              <c:f>Sheet2!$A$2:$A$8</c:f>
              <c:strCache>
                <c:ptCount val="7"/>
                <c:pt idx="0">
                  <c:v>1000 or more</c:v>
                </c:pt>
                <c:pt idx="1">
                  <c:v>500-999</c:v>
                </c:pt>
                <c:pt idx="2">
                  <c:v>200-499</c:v>
                </c:pt>
                <c:pt idx="3">
                  <c:v>100-199</c:v>
                </c:pt>
                <c:pt idx="4">
                  <c:v>50-99</c:v>
                </c:pt>
                <c:pt idx="5">
                  <c:v>20-49</c:v>
                </c:pt>
                <c:pt idx="6">
                  <c:v>Less than 20</c:v>
                </c:pt>
              </c:strCache>
            </c:strRef>
          </c:cat>
          <c:val>
            <c:numRef>
              <c:f>Sheet2!$B$2:$B$8</c:f>
              <c:numCache>
                <c:formatCode>General</c:formatCode>
                <c:ptCount val="7"/>
                <c:pt idx="0">
                  <c:v>14</c:v>
                </c:pt>
                <c:pt idx="1">
                  <c:v>10</c:v>
                </c:pt>
                <c:pt idx="2">
                  <c:v>23</c:v>
                </c:pt>
                <c:pt idx="3">
                  <c:v>14</c:v>
                </c:pt>
                <c:pt idx="4">
                  <c:v>15</c:v>
                </c:pt>
                <c:pt idx="5">
                  <c:v>19</c:v>
                </c:pt>
                <c:pt idx="6">
                  <c:v>44</c:v>
                </c:pt>
              </c:numCache>
            </c:numRef>
          </c:val>
        </c:ser>
        <c:dLbls>
          <c:dLblPos val="ctr"/>
          <c:showLegendKey val="0"/>
          <c:showVal val="1"/>
          <c:showCatName val="0"/>
          <c:showSerName val="0"/>
          <c:showPercent val="0"/>
          <c:showBubbleSize val="0"/>
        </c:dLbls>
        <c:gapWidth val="150"/>
        <c:axId val="143316480"/>
        <c:axId val="143328000"/>
      </c:barChart>
      <c:catAx>
        <c:axId val="143316480"/>
        <c:scaling>
          <c:orientation val="minMax"/>
        </c:scaling>
        <c:delete val="0"/>
        <c:axPos val="b"/>
        <c:majorTickMark val="out"/>
        <c:minorTickMark val="none"/>
        <c:tickLblPos val="nextTo"/>
        <c:txPr>
          <a:bodyPr/>
          <a:lstStyle/>
          <a:p>
            <a:pPr>
              <a:defRPr sz="1200"/>
            </a:pPr>
            <a:endParaRPr lang="en-US"/>
          </a:p>
        </c:txPr>
        <c:crossAx val="143328000"/>
        <c:crosses val="autoZero"/>
        <c:auto val="1"/>
        <c:lblAlgn val="ctr"/>
        <c:lblOffset val="100"/>
        <c:noMultiLvlLbl val="0"/>
      </c:catAx>
      <c:valAx>
        <c:axId val="143328000"/>
        <c:scaling>
          <c:orientation val="minMax"/>
        </c:scaling>
        <c:delete val="0"/>
        <c:axPos val="l"/>
        <c:majorGridlines/>
        <c:numFmt formatCode="General" sourceLinked="1"/>
        <c:majorTickMark val="out"/>
        <c:minorTickMark val="none"/>
        <c:tickLblPos val="nextTo"/>
        <c:crossAx val="14331648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DDE30-B4BB-43BE-BFE7-45777E47653B}" type="datetimeFigureOut">
              <a:rPr lang="es-MX" smtClean="0"/>
              <a:t>08/10/2015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6A513-340F-49A5-85EF-EE700A6F2552}" type="slidenum">
              <a:rPr lang="es-MX" smtClean="0"/>
              <a:t>‹#›</a:t>
            </a:fld>
            <a:endParaRPr lang="es-MX"/>
          </a:p>
        </p:txBody>
      </p:sp>
    </p:spTree>
    <p:extLst>
      <p:ext uri="{BB962C8B-B14F-4D97-AF65-F5344CB8AC3E}">
        <p14:creationId xmlns:p14="http://schemas.microsoft.com/office/powerpoint/2010/main" val="36458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pPr lvl="0"/>
            <a:r>
              <a:rPr lang="en-US" altLang="en-US" noProof="0"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pPr lvl="0"/>
            <a:r>
              <a:rPr lang="en-US" altLang="en-US" noProof="0"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s-MX"/>
          </a:p>
        </p:txBody>
      </p:sp>
      <p:sp>
        <p:nvSpPr>
          <p:cNvPr id="5" name="Rectangle 11"/>
          <p:cNvSpPr>
            <a:spLocks noGrp="1" noChangeArrowheads="1"/>
          </p:cNvSpPr>
          <p:nvPr>
            <p:ph type="ftr" sz="quarter" idx="11"/>
          </p:nvPr>
        </p:nvSpPr>
        <p:spPr>
          <a:ln/>
        </p:spPr>
        <p:txBody>
          <a:bodyPr/>
          <a:lstStyle>
            <a:lvl1pPr>
              <a:defRPr/>
            </a:lvl1pPr>
          </a:lstStyle>
          <a:p>
            <a:endParaRPr lang="es-MX"/>
          </a:p>
        </p:txBody>
      </p:sp>
      <p:sp>
        <p:nvSpPr>
          <p:cNvPr id="6"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426460956"/>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s-MX"/>
          </a:p>
        </p:txBody>
      </p:sp>
      <p:sp>
        <p:nvSpPr>
          <p:cNvPr id="5" name="Rectangle 11"/>
          <p:cNvSpPr>
            <a:spLocks noGrp="1" noChangeArrowheads="1"/>
          </p:cNvSpPr>
          <p:nvPr>
            <p:ph type="ftr" sz="quarter" idx="11"/>
          </p:nvPr>
        </p:nvSpPr>
        <p:spPr>
          <a:ln/>
        </p:spPr>
        <p:txBody>
          <a:bodyPr/>
          <a:lstStyle>
            <a:lvl1pPr>
              <a:defRPr/>
            </a:lvl1pPr>
          </a:lstStyle>
          <a:p>
            <a:endParaRPr lang="es-MX"/>
          </a:p>
        </p:txBody>
      </p:sp>
      <p:sp>
        <p:nvSpPr>
          <p:cNvPr id="6"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2218575183"/>
      </p:ext>
    </p:extLst>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s-MX"/>
          </a:p>
        </p:txBody>
      </p:sp>
      <p:sp>
        <p:nvSpPr>
          <p:cNvPr id="6" name="Rectangle 11"/>
          <p:cNvSpPr>
            <a:spLocks noGrp="1" noChangeArrowheads="1"/>
          </p:cNvSpPr>
          <p:nvPr>
            <p:ph type="ftr" sz="quarter" idx="11"/>
          </p:nvPr>
        </p:nvSpPr>
        <p:spPr>
          <a:ln/>
        </p:spPr>
        <p:txBody>
          <a:bodyPr/>
          <a:lstStyle>
            <a:lvl1pPr>
              <a:defRPr/>
            </a:lvl1pPr>
          </a:lstStyle>
          <a:p>
            <a:endParaRPr lang="es-MX"/>
          </a:p>
        </p:txBody>
      </p:sp>
      <p:sp>
        <p:nvSpPr>
          <p:cNvPr id="7"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2104457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endParaRPr lang="es-MX"/>
          </a:p>
        </p:txBody>
      </p:sp>
      <p:sp>
        <p:nvSpPr>
          <p:cNvPr id="6" name="Rectangle 11"/>
          <p:cNvSpPr>
            <a:spLocks noGrp="1" noChangeArrowheads="1"/>
          </p:cNvSpPr>
          <p:nvPr>
            <p:ph type="ftr" sz="quarter" idx="11"/>
          </p:nvPr>
        </p:nvSpPr>
        <p:spPr>
          <a:ln/>
        </p:spPr>
        <p:txBody>
          <a:bodyPr/>
          <a:lstStyle>
            <a:lvl1pPr>
              <a:defRPr/>
            </a:lvl1pPr>
          </a:lstStyle>
          <a:p>
            <a:endParaRPr lang="es-MX"/>
          </a:p>
        </p:txBody>
      </p:sp>
      <p:sp>
        <p:nvSpPr>
          <p:cNvPr id="7"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16936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endParaRPr lang="es-MX"/>
          </a:p>
        </p:txBody>
      </p:sp>
      <p:sp>
        <p:nvSpPr>
          <p:cNvPr id="5" name="Rectangle 11"/>
          <p:cNvSpPr>
            <a:spLocks noGrp="1" noChangeArrowheads="1"/>
          </p:cNvSpPr>
          <p:nvPr>
            <p:ph type="ftr" sz="quarter" idx="11"/>
          </p:nvPr>
        </p:nvSpPr>
        <p:spPr>
          <a:ln/>
        </p:spPr>
        <p:txBody>
          <a:bodyPr/>
          <a:lstStyle>
            <a:lvl1pPr>
              <a:defRPr/>
            </a:lvl1pPr>
          </a:lstStyle>
          <a:p>
            <a:endParaRPr lang="es-MX"/>
          </a:p>
        </p:txBody>
      </p:sp>
      <p:sp>
        <p:nvSpPr>
          <p:cNvPr id="6"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44837139"/>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endParaRPr lang="es-MX"/>
          </a:p>
        </p:txBody>
      </p:sp>
      <p:sp>
        <p:nvSpPr>
          <p:cNvPr id="5" name="Rectangle 11"/>
          <p:cNvSpPr>
            <a:spLocks noGrp="1" noChangeArrowheads="1"/>
          </p:cNvSpPr>
          <p:nvPr>
            <p:ph type="ftr" sz="quarter" idx="11"/>
          </p:nvPr>
        </p:nvSpPr>
        <p:spPr>
          <a:ln/>
        </p:spPr>
        <p:txBody>
          <a:bodyPr/>
          <a:lstStyle>
            <a:lvl1pPr>
              <a:defRPr/>
            </a:lvl1pPr>
          </a:lstStyle>
          <a:p>
            <a:endParaRPr lang="es-MX"/>
          </a:p>
        </p:txBody>
      </p:sp>
      <p:sp>
        <p:nvSpPr>
          <p:cNvPr id="6"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2518591010"/>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endParaRPr lang="es-MX"/>
          </a:p>
        </p:txBody>
      </p:sp>
      <p:sp>
        <p:nvSpPr>
          <p:cNvPr id="6" name="Rectangle 11"/>
          <p:cNvSpPr>
            <a:spLocks noGrp="1" noChangeArrowheads="1"/>
          </p:cNvSpPr>
          <p:nvPr>
            <p:ph type="ftr" sz="quarter" idx="11"/>
          </p:nvPr>
        </p:nvSpPr>
        <p:spPr>
          <a:ln/>
        </p:spPr>
        <p:txBody>
          <a:bodyPr/>
          <a:lstStyle>
            <a:lvl1pPr>
              <a:defRPr/>
            </a:lvl1pPr>
          </a:lstStyle>
          <a:p>
            <a:endParaRPr lang="es-MX"/>
          </a:p>
        </p:txBody>
      </p:sp>
      <p:sp>
        <p:nvSpPr>
          <p:cNvPr id="7"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2069165562"/>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endParaRPr lang="es-MX"/>
          </a:p>
        </p:txBody>
      </p:sp>
      <p:sp>
        <p:nvSpPr>
          <p:cNvPr id="8" name="Rectangle 11"/>
          <p:cNvSpPr>
            <a:spLocks noGrp="1" noChangeArrowheads="1"/>
          </p:cNvSpPr>
          <p:nvPr>
            <p:ph type="ftr" sz="quarter" idx="11"/>
          </p:nvPr>
        </p:nvSpPr>
        <p:spPr>
          <a:ln/>
        </p:spPr>
        <p:txBody>
          <a:bodyPr/>
          <a:lstStyle>
            <a:lvl1pPr>
              <a:defRPr/>
            </a:lvl1pPr>
          </a:lstStyle>
          <a:p>
            <a:endParaRPr lang="es-MX"/>
          </a:p>
        </p:txBody>
      </p:sp>
      <p:sp>
        <p:nvSpPr>
          <p:cNvPr id="9"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2177942783"/>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endParaRPr lang="es-MX"/>
          </a:p>
        </p:txBody>
      </p:sp>
      <p:sp>
        <p:nvSpPr>
          <p:cNvPr id="4" name="Rectangle 11"/>
          <p:cNvSpPr>
            <a:spLocks noGrp="1" noChangeArrowheads="1"/>
          </p:cNvSpPr>
          <p:nvPr>
            <p:ph type="ftr" sz="quarter" idx="11"/>
          </p:nvPr>
        </p:nvSpPr>
        <p:spPr>
          <a:ln/>
        </p:spPr>
        <p:txBody>
          <a:bodyPr/>
          <a:lstStyle>
            <a:lvl1pPr>
              <a:defRPr/>
            </a:lvl1pPr>
          </a:lstStyle>
          <a:p>
            <a:endParaRPr lang="es-MX"/>
          </a:p>
        </p:txBody>
      </p:sp>
      <p:sp>
        <p:nvSpPr>
          <p:cNvPr id="5"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1804622542"/>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endParaRPr lang="es-MX"/>
          </a:p>
        </p:txBody>
      </p:sp>
      <p:sp>
        <p:nvSpPr>
          <p:cNvPr id="3" name="Rectangle 11"/>
          <p:cNvSpPr>
            <a:spLocks noGrp="1" noChangeArrowheads="1"/>
          </p:cNvSpPr>
          <p:nvPr>
            <p:ph type="ftr" sz="quarter" idx="11"/>
          </p:nvPr>
        </p:nvSpPr>
        <p:spPr>
          <a:ln/>
        </p:spPr>
        <p:txBody>
          <a:bodyPr/>
          <a:lstStyle>
            <a:lvl1pPr>
              <a:defRPr/>
            </a:lvl1pPr>
          </a:lstStyle>
          <a:p>
            <a:endParaRPr lang="es-MX"/>
          </a:p>
        </p:txBody>
      </p:sp>
      <p:sp>
        <p:nvSpPr>
          <p:cNvPr id="4"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3258247472"/>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s-MX"/>
          </a:p>
        </p:txBody>
      </p:sp>
      <p:sp>
        <p:nvSpPr>
          <p:cNvPr id="6" name="Rectangle 11"/>
          <p:cNvSpPr>
            <a:spLocks noGrp="1" noChangeArrowheads="1"/>
          </p:cNvSpPr>
          <p:nvPr>
            <p:ph type="ftr" sz="quarter" idx="11"/>
          </p:nvPr>
        </p:nvSpPr>
        <p:spPr>
          <a:ln/>
        </p:spPr>
        <p:txBody>
          <a:bodyPr/>
          <a:lstStyle>
            <a:lvl1pPr>
              <a:defRPr/>
            </a:lvl1pPr>
          </a:lstStyle>
          <a:p>
            <a:endParaRPr lang="es-MX"/>
          </a:p>
        </p:txBody>
      </p:sp>
      <p:sp>
        <p:nvSpPr>
          <p:cNvPr id="7"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3902402075"/>
      </p:ext>
    </p:extLst>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endParaRPr lang="es-MX"/>
          </a:p>
        </p:txBody>
      </p:sp>
      <p:sp>
        <p:nvSpPr>
          <p:cNvPr id="6" name="Rectangle 11"/>
          <p:cNvSpPr>
            <a:spLocks noGrp="1" noChangeArrowheads="1"/>
          </p:cNvSpPr>
          <p:nvPr>
            <p:ph type="ftr" sz="quarter" idx="11"/>
          </p:nvPr>
        </p:nvSpPr>
        <p:spPr>
          <a:ln/>
        </p:spPr>
        <p:txBody>
          <a:bodyPr/>
          <a:lstStyle>
            <a:lvl1pPr>
              <a:defRPr/>
            </a:lvl1pPr>
          </a:lstStyle>
          <a:p>
            <a:endParaRPr lang="es-MX"/>
          </a:p>
        </p:txBody>
      </p:sp>
      <p:sp>
        <p:nvSpPr>
          <p:cNvPr id="7" name="Rectangle 12"/>
          <p:cNvSpPr>
            <a:spLocks noGrp="1" noChangeArrowheads="1"/>
          </p:cNvSpPr>
          <p:nvPr>
            <p:ph type="sldNum" sz="quarter" idx="12"/>
          </p:nvPr>
        </p:nvSpPr>
        <p:spPr>
          <a:ln/>
        </p:spPr>
        <p:txBody>
          <a:bodyPr/>
          <a:lstStyle>
            <a:lvl1pPr>
              <a:defRPr/>
            </a:lvl1pPr>
          </a:lstStyle>
          <a:p>
            <a:fld id="{DB2A5C92-7934-4B6D-9117-D179E2BF8688}" type="slidenum">
              <a:rPr lang="es-MX" smtClean="0"/>
              <a:t>‹#›</a:t>
            </a:fld>
            <a:endParaRPr lang="es-MX"/>
          </a:p>
        </p:txBody>
      </p:sp>
    </p:spTree>
    <p:extLst>
      <p:ext uri="{BB962C8B-B14F-4D97-AF65-F5344CB8AC3E}">
        <p14:creationId xmlns:p14="http://schemas.microsoft.com/office/powerpoint/2010/main" val="841074206"/>
      </p:ext>
    </p:extLst>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title"/>
          </p:nvPr>
        </p:nvSpPr>
        <p:spPr bwMode="auto">
          <a:xfrm>
            <a:off x="4572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s-MX"/>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s-MX"/>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DB2A5C92-7934-4B6D-9117-D179E2BF8688}" type="slidenum">
              <a:rPr lang="es-MX" smtClean="0"/>
              <a:t>‹#›</a:t>
            </a:fld>
            <a:endParaRPr lang="es-MX"/>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fade thruBlk="1"/>
  </p:transition>
  <p:timing>
    <p:tnLst>
      <p:par>
        <p:cTn id="1" dur="indefinite" restart="never" nodeType="tmRoot"/>
      </p:par>
    </p:tnLst>
  </p:timing>
  <p:hf hdr="0" ft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alofbiliteracy.or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3600"/>
            <a:ext cx="7772400" cy="2743200"/>
          </a:xfrm>
        </p:spPr>
        <p: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David Bautista</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Assistant Superintendent</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Office of Learning</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Equity Unit</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Oregon Department of Education</a:t>
            </a:r>
            <a:endParaRPr lang="es-MX"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ubtitle 6"/>
          <p:cNvSpPr>
            <a:spLocks noGrp="1"/>
          </p:cNvSpPr>
          <p:nvPr>
            <p:ph type="subTitle" idx="1"/>
          </p:nvPr>
        </p:nvSpPr>
        <p:spPr/>
        <p:txBody>
          <a:bodyPr/>
          <a:lstStyle/>
          <a:p>
            <a:r>
              <a:rPr lang="en-US" sz="4800" dirty="0" smtClean="0"/>
              <a:t>Oregon Seal of Biliteracy</a:t>
            </a:r>
            <a:endParaRPr lang="es-MX" sz="4800" dirty="0"/>
          </a:p>
        </p:txBody>
      </p:sp>
    </p:spTree>
    <p:extLst>
      <p:ext uri="{BB962C8B-B14F-4D97-AF65-F5344CB8AC3E}">
        <p14:creationId xmlns:p14="http://schemas.microsoft.com/office/powerpoint/2010/main" val="273833035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89420483"/>
              </p:ext>
            </p:extLst>
          </p:nvPr>
        </p:nvGraphicFramePr>
        <p:xfrm>
          <a:off x="162813" y="830286"/>
          <a:ext cx="8694229" cy="529103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DB2A5C92-7934-4B6D-9117-D179E2BF8688}" type="slidenum">
              <a:rPr lang="es-MX" smtClean="0"/>
              <a:t>10</a:t>
            </a:fld>
            <a:endParaRPr lang="es-MX"/>
          </a:p>
        </p:txBody>
      </p:sp>
    </p:spTree>
    <p:extLst>
      <p:ext uri="{BB962C8B-B14F-4D97-AF65-F5344CB8AC3E}">
        <p14:creationId xmlns:p14="http://schemas.microsoft.com/office/powerpoint/2010/main" val="136572195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31087952"/>
              </p:ext>
            </p:extLst>
          </p:nvPr>
        </p:nvGraphicFramePr>
        <p:xfrm>
          <a:off x="152400" y="228600"/>
          <a:ext cx="83058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B2A5C92-7934-4B6D-9117-D179E2BF8688}" type="slidenum">
              <a:rPr lang="es-MX" smtClean="0"/>
              <a:t>11</a:t>
            </a:fld>
            <a:endParaRPr lang="es-MX"/>
          </a:p>
        </p:txBody>
      </p:sp>
    </p:spTree>
    <p:extLst>
      <p:ext uri="{BB962C8B-B14F-4D97-AF65-F5344CB8AC3E}">
        <p14:creationId xmlns:p14="http://schemas.microsoft.com/office/powerpoint/2010/main" val="295132601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s-english.org/images/articles/us-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229350" cy="44862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B2A5C92-7934-4B6D-9117-D179E2BF8688}" type="slidenum">
              <a:rPr lang="es-MX" smtClean="0"/>
              <a:t>12</a:t>
            </a:fld>
            <a:endParaRPr lang="es-MX"/>
          </a:p>
        </p:txBody>
      </p:sp>
      <p:sp>
        <p:nvSpPr>
          <p:cNvPr id="6" name="TextBox 5"/>
          <p:cNvSpPr txBox="1"/>
          <p:nvPr/>
        </p:nvSpPr>
        <p:spPr>
          <a:xfrm>
            <a:off x="2590800" y="1371600"/>
            <a:ext cx="2209800" cy="369332"/>
          </a:xfrm>
          <a:prstGeom prst="rect">
            <a:avLst/>
          </a:prstGeom>
          <a:noFill/>
        </p:spPr>
        <p:txBody>
          <a:bodyPr wrap="square" rtlCol="0">
            <a:spAutoFit/>
          </a:bodyPr>
          <a:lstStyle/>
          <a:p>
            <a:r>
              <a:rPr lang="en-US" dirty="0" smtClean="0"/>
              <a:t>English Only States</a:t>
            </a:r>
            <a:endParaRPr lang="es-MX" dirty="0"/>
          </a:p>
        </p:txBody>
      </p:sp>
    </p:spTree>
    <p:extLst>
      <p:ext uri="{BB962C8B-B14F-4D97-AF65-F5344CB8AC3E}">
        <p14:creationId xmlns:p14="http://schemas.microsoft.com/office/powerpoint/2010/main" val="303164098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4/43/Tree_map_of_languages_in_the_United_Sta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55" y="1295400"/>
            <a:ext cx="7248525" cy="54578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B2A5C92-7934-4B6D-9117-D179E2BF8688}" type="slidenum">
              <a:rPr lang="es-MX" smtClean="0"/>
              <a:t>13</a:t>
            </a:fld>
            <a:endParaRPr lang="es-MX"/>
          </a:p>
        </p:txBody>
      </p:sp>
    </p:spTree>
    <p:extLst>
      <p:ext uri="{BB962C8B-B14F-4D97-AF65-F5344CB8AC3E}">
        <p14:creationId xmlns:p14="http://schemas.microsoft.com/office/powerpoint/2010/main" val="262972730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eaLnBrk="1" fontAlgn="auto" hangingPunct="1">
              <a:spcAft>
                <a:spcPts val="0"/>
              </a:spcAft>
              <a:defRPr/>
            </a:pPr>
            <a:r>
              <a:rPr lang="en-US" dirty="0" smtClean="0"/>
              <a:t>State Seals of </a:t>
            </a:r>
            <a:r>
              <a:rPr lang="en-US" dirty="0" err="1" smtClean="0"/>
              <a:t>Biliteracy</a:t>
            </a:r>
            <a:endParaRPr lang="en-US"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95400"/>
            <a:ext cx="7218363" cy="4699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4"/>
          <p:cNvSpPr txBox="1">
            <a:spLocks noChangeArrowheads="1"/>
          </p:cNvSpPr>
          <p:nvPr/>
        </p:nvSpPr>
        <p:spPr bwMode="auto">
          <a:xfrm>
            <a:off x="5638800" y="5507038"/>
            <a:ext cx="2481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t>Source: </a:t>
            </a:r>
            <a:r>
              <a:rPr lang="en-US" altLang="en-US" sz="1200">
                <a:hlinkClick r:id="rId3"/>
              </a:rPr>
              <a:t>http://sealofbiliteracy.org/</a:t>
            </a:r>
            <a:endParaRPr lang="en-US" altLang="en-US" sz="1200"/>
          </a:p>
        </p:txBody>
      </p:sp>
      <p:sp>
        <p:nvSpPr>
          <p:cNvPr id="6" name="TextBox 5"/>
          <p:cNvSpPr txBox="1"/>
          <p:nvPr/>
        </p:nvSpPr>
        <p:spPr>
          <a:xfrm>
            <a:off x="512763" y="5646738"/>
            <a:ext cx="7391400" cy="1200150"/>
          </a:xfrm>
          <a:prstGeom prst="rect">
            <a:avLst/>
          </a:prstGeom>
          <a:noFill/>
        </p:spPr>
        <p:txBody>
          <a:bodyPr>
            <a:spAutoFit/>
          </a:bodyPr>
          <a:lstStyle/>
          <a:p>
            <a:pPr>
              <a:defRPr/>
            </a:pPr>
            <a:r>
              <a:rPr lang="en-US" dirty="0"/>
              <a:t>According to map (by Californians Together):</a:t>
            </a:r>
          </a:p>
          <a:p>
            <a:pPr marL="285750" indent="-285750">
              <a:buFont typeface="Arial" panose="020B0604020202020204" pitchFamily="34" charset="0"/>
              <a:buChar char="•"/>
              <a:defRPr/>
            </a:pPr>
            <a:r>
              <a:rPr lang="en-US" dirty="0"/>
              <a:t>9 states have approved seals</a:t>
            </a:r>
          </a:p>
          <a:p>
            <a:pPr marL="285750" indent="-285750">
              <a:buFont typeface="Arial" panose="020B0604020202020204" pitchFamily="34" charset="0"/>
              <a:buChar char="•"/>
              <a:defRPr/>
            </a:pPr>
            <a:r>
              <a:rPr lang="en-US" dirty="0"/>
              <a:t>15 states are in “Early Stages” (including Oregon) or  in “Under Consideration” stage</a:t>
            </a:r>
          </a:p>
        </p:txBody>
      </p:sp>
      <p:sp>
        <p:nvSpPr>
          <p:cNvPr id="3" name="Slide Number Placeholder 2"/>
          <p:cNvSpPr>
            <a:spLocks noGrp="1"/>
          </p:cNvSpPr>
          <p:nvPr>
            <p:ph type="sldNum" sz="quarter" idx="12"/>
          </p:nvPr>
        </p:nvSpPr>
        <p:spPr/>
        <p:txBody>
          <a:bodyPr/>
          <a:lstStyle/>
          <a:p>
            <a:fld id="{DB2A5C92-7934-4B6D-9117-D179E2BF8688}" type="slidenum">
              <a:rPr lang="es-MX" smtClean="0"/>
              <a:t>14</a:t>
            </a:fld>
            <a:endParaRPr lang="es-MX"/>
          </a:p>
        </p:txBody>
      </p:sp>
    </p:spTree>
    <p:extLst>
      <p:ext uri="{BB962C8B-B14F-4D97-AF65-F5344CB8AC3E}">
        <p14:creationId xmlns:p14="http://schemas.microsoft.com/office/powerpoint/2010/main" val="239578270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2A5C92-7934-4B6D-9117-D179E2BF8688}" type="slidenum">
              <a:rPr lang="es-MX" smtClean="0"/>
              <a:t>15</a:t>
            </a:fld>
            <a:endParaRPr lang="es-MX"/>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04938"/>
            <a:ext cx="58864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69060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B2A5C92-7934-4B6D-9117-D179E2BF8688}" type="slidenum">
              <a:rPr lang="es-MX" smtClean="0"/>
              <a:t>16</a:t>
            </a:fld>
            <a:endParaRPr lang="es-MX"/>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21" y="1371600"/>
            <a:ext cx="78105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1266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r>
              <a:rPr lang="en-US" dirty="0" smtClean="0"/>
              <a:t>These include the states of New Mexico, Oregon, and Washington, and the cities of Atlanta, Cleveland, Dallas, San Antonio, Tucson, and Washington, D.C.</a:t>
            </a:r>
            <a:endParaRPr lang="en-US" dirty="0"/>
          </a:p>
        </p:txBody>
      </p:sp>
      <p:sp>
        <p:nvSpPr>
          <p:cNvPr id="3" name="TextBox 2"/>
          <p:cNvSpPr txBox="1"/>
          <p:nvPr/>
        </p:nvSpPr>
        <p:spPr>
          <a:xfrm>
            <a:off x="2286000" y="1219200"/>
            <a:ext cx="4572000" cy="646331"/>
          </a:xfrm>
          <a:prstGeom prst="rect">
            <a:avLst/>
          </a:prstGeom>
          <a:noFill/>
        </p:spPr>
        <p:txBody>
          <a:bodyPr wrap="square" rtlCol="0">
            <a:spAutoFit/>
          </a:bodyPr>
          <a:lstStyle/>
          <a:p>
            <a:r>
              <a:rPr lang="en-US" dirty="0" smtClean="0"/>
              <a:t>English Plus: </a:t>
            </a:r>
          </a:p>
          <a:p>
            <a:r>
              <a:rPr lang="en-US" dirty="0" smtClean="0"/>
              <a:t>Responding to English Only </a:t>
            </a:r>
            <a:endParaRPr lang="es-MX" dirty="0"/>
          </a:p>
        </p:txBody>
      </p:sp>
      <p:sp>
        <p:nvSpPr>
          <p:cNvPr id="5" name="Slide Number Placeholder 4"/>
          <p:cNvSpPr>
            <a:spLocks noGrp="1"/>
          </p:cNvSpPr>
          <p:nvPr>
            <p:ph type="sldNum" sz="quarter" idx="12"/>
          </p:nvPr>
        </p:nvSpPr>
        <p:spPr/>
        <p:txBody>
          <a:bodyPr/>
          <a:lstStyle/>
          <a:p>
            <a:fld id="{DB2A5C92-7934-4B6D-9117-D179E2BF8688}" type="slidenum">
              <a:rPr lang="es-MX" smtClean="0"/>
              <a:t>17</a:t>
            </a:fld>
            <a:endParaRPr lang="es-MX"/>
          </a:p>
        </p:txBody>
      </p:sp>
    </p:spTree>
    <p:extLst>
      <p:ext uri="{BB962C8B-B14F-4D97-AF65-F5344CB8AC3E}">
        <p14:creationId xmlns:p14="http://schemas.microsoft.com/office/powerpoint/2010/main" val="4098678646"/>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20840"/>
            <a:ext cx="8001000" cy="3816429"/>
          </a:xfrm>
          <a:prstGeom prst="rect">
            <a:avLst/>
          </a:prstGeom>
        </p:spPr>
        <p:txBody>
          <a:bodyPr wrap="square">
            <a:spAutoFit/>
          </a:bodyPr>
          <a:lstStyle/>
          <a:p>
            <a:r>
              <a:rPr lang="en-US" sz="3200" b="1" dirty="0" smtClean="0"/>
              <a:t>The English Plus Alternative </a:t>
            </a:r>
          </a:p>
          <a:p>
            <a:r>
              <a:rPr lang="en-US" dirty="0" smtClean="0"/>
              <a:t/>
            </a:r>
            <a:br>
              <a:rPr lang="en-US" dirty="0" smtClean="0"/>
            </a:br>
            <a:endParaRPr lang="en-US" sz="2400" dirty="0" smtClean="0"/>
          </a:p>
          <a:p>
            <a:r>
              <a:rPr lang="en-US" sz="2400" dirty="0" smtClean="0"/>
              <a:t>This "Statement of Purpose" is the founding document of the English Plus Information Clearinghouse (EPIC), a coalition of more than fifty civil rights and educational organizations opposed to Official English. EPIC was established in 1987 under the auspices of the National Immigration, Refugee, and Citizenship Forum and the Joint National Committee for Language</a:t>
            </a:r>
            <a:endParaRPr lang="en-US" sz="2400" dirty="0"/>
          </a:p>
        </p:txBody>
      </p:sp>
      <p:sp>
        <p:nvSpPr>
          <p:cNvPr id="4" name="Slide Number Placeholder 3"/>
          <p:cNvSpPr>
            <a:spLocks noGrp="1"/>
          </p:cNvSpPr>
          <p:nvPr>
            <p:ph type="sldNum" sz="quarter" idx="12"/>
          </p:nvPr>
        </p:nvSpPr>
        <p:spPr/>
        <p:txBody>
          <a:bodyPr/>
          <a:lstStyle/>
          <a:p>
            <a:fld id="{DB2A5C92-7934-4B6D-9117-D179E2BF8688}" type="slidenum">
              <a:rPr lang="es-MX" smtClean="0"/>
              <a:t>18</a:t>
            </a:fld>
            <a:endParaRPr lang="es-MX"/>
          </a:p>
        </p:txBody>
      </p:sp>
    </p:spTree>
    <p:extLst>
      <p:ext uri="{BB962C8B-B14F-4D97-AF65-F5344CB8AC3E}">
        <p14:creationId xmlns:p14="http://schemas.microsoft.com/office/powerpoint/2010/main" val="47050232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43000"/>
            <a:ext cx="8534400" cy="4678204"/>
          </a:xfrm>
          <a:prstGeom prst="rect">
            <a:avLst/>
          </a:prstGeom>
        </p:spPr>
        <p:txBody>
          <a:bodyPr wrap="square">
            <a:spAutoFit/>
          </a:bodyPr>
          <a:lstStyle/>
          <a:p>
            <a:r>
              <a:rPr lang="en-US" sz="2000" dirty="0"/>
              <a:t>T</a:t>
            </a:r>
            <a:r>
              <a:rPr lang="en-US" sz="2000" dirty="0" smtClean="0"/>
              <a:t>he </a:t>
            </a:r>
            <a:r>
              <a:rPr lang="en-US" sz="2000" dirty="0" smtClean="0"/>
              <a:t>American Civil Liberties Union, American Jewish Committee, American Jewish Congress, Caribbean Education and Legal Defense Fund, Center for Applied Linguistics, Chinese for Affirmative Action, Coloradans for Language Freedom, Committee for a Multilingual New York, Conference on College Composition and Communication, Christian Church (Disciples of Christ), El </a:t>
            </a:r>
            <a:r>
              <a:rPr lang="en-US" sz="2000" dirty="0" err="1" smtClean="0"/>
              <a:t>Concilio</a:t>
            </a:r>
            <a:r>
              <a:rPr lang="en-US" sz="2000" dirty="0" smtClean="0"/>
              <a:t> de El Paso, Haitian American Anti-Defamation League, Haitian Refugee Center, Image de Denver, IRATE (Coalition of Massachusetts Trade Unions), Mexican American Legal Defense and Educational Fund, Michigan English Plus Coalition, META (Multicultural Education, Training, and Advocacy) Inc., National Association for Bilingual Education, National Coalition of Advocates for Students, National Council of La Raza, National Puerto Rican Coalition, New York Association for New Americans, Organization of Chinese Americans, Spanish-Speaking/Surnamed Political Association, Stop English Only Committee of </a:t>
            </a:r>
            <a:r>
              <a:rPr lang="en-US" sz="2000" dirty="0" err="1" smtClean="0"/>
              <a:t>Hostos</a:t>
            </a:r>
            <a:r>
              <a:rPr lang="en-US" sz="2000" dirty="0" smtClean="0"/>
              <a:t> Community College, Teachers of English to Speakers of Other Languages.</a:t>
            </a:r>
          </a:p>
          <a:p>
            <a:endParaRPr lang="en-US" dirty="0"/>
          </a:p>
        </p:txBody>
      </p:sp>
      <p:sp>
        <p:nvSpPr>
          <p:cNvPr id="6" name="Slide Number Placeholder 5"/>
          <p:cNvSpPr>
            <a:spLocks noGrp="1"/>
          </p:cNvSpPr>
          <p:nvPr>
            <p:ph type="sldNum" sz="quarter" idx="12"/>
          </p:nvPr>
        </p:nvSpPr>
        <p:spPr/>
        <p:txBody>
          <a:bodyPr/>
          <a:lstStyle/>
          <a:p>
            <a:fld id="{DB2A5C92-7934-4B6D-9117-D179E2BF8688}" type="slidenum">
              <a:rPr lang="es-MX" smtClean="0"/>
              <a:t>19</a:t>
            </a:fld>
            <a:endParaRPr lang="es-MX"/>
          </a:p>
        </p:txBody>
      </p:sp>
      <p:sp>
        <p:nvSpPr>
          <p:cNvPr id="2" name="TextBox 1"/>
          <p:cNvSpPr txBox="1"/>
          <p:nvPr/>
        </p:nvSpPr>
        <p:spPr>
          <a:xfrm>
            <a:off x="401782" y="304800"/>
            <a:ext cx="2819400" cy="646331"/>
          </a:xfrm>
          <a:prstGeom prst="rect">
            <a:avLst/>
          </a:prstGeom>
          <a:noFill/>
        </p:spPr>
        <p:txBody>
          <a:bodyPr wrap="square" rtlCol="0">
            <a:spAutoFit/>
          </a:bodyPr>
          <a:lstStyle/>
          <a:p>
            <a:r>
              <a:rPr lang="en-US" dirty="0"/>
              <a:t>The founding endorsers of EPIC were: </a:t>
            </a:r>
          </a:p>
        </p:txBody>
      </p:sp>
    </p:spTree>
    <p:extLst>
      <p:ext uri="{BB962C8B-B14F-4D97-AF65-F5344CB8AC3E}">
        <p14:creationId xmlns:p14="http://schemas.microsoft.com/office/powerpoint/2010/main" val="3783718151"/>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62000"/>
          </a:xfrm>
        </p:spPr>
        <p: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Sabine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Ulibarrí</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(1919-2003)</a:t>
            </a:r>
            <a:endParaRPr lang="es-MX"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3575050" y="1219200"/>
            <a:ext cx="5111750" cy="4906963"/>
          </a:xfrm>
        </p:spPr>
        <p:txBody>
          <a:bodyPr>
            <a:normAutofit fontScale="92500"/>
          </a:bodyPr>
          <a:lstStyle/>
          <a:p>
            <a:r>
              <a:rPr lang="en-US" i="1" dirty="0" smtClean="0">
                <a:latin typeface="Arabic Typesetting" panose="03020402040406030203" pitchFamily="66" charset="-78"/>
                <a:cs typeface="Arabic Typesetting" panose="03020402040406030203" pitchFamily="66" charset="-78"/>
              </a:rPr>
              <a:t>In the beginning was the Word. And the Word was made flesh. It was so in the beginning and it is so today. The language, the Word, carries within it the history, the culture, the traditions, the very life of a people, the flesh. Language is people. We cannot even conceive of a people without a language, or a language without a people. The two are one and the same.  To know one is to know the other.</a:t>
            </a:r>
            <a:endParaRPr lang="es-MX" i="1" dirty="0">
              <a:latin typeface="Arabic Typesetting" panose="03020402040406030203" pitchFamily="66" charset="-78"/>
              <a:cs typeface="Arabic Typesetting" panose="03020402040406030203" pitchFamily="66" charset="-78"/>
            </a:endParaRPr>
          </a:p>
        </p:txBody>
      </p:sp>
      <p:sp>
        <p:nvSpPr>
          <p:cNvPr id="4" name="Text Placeholder 3"/>
          <p:cNvSpPr>
            <a:spLocks noGrp="1"/>
          </p:cNvSpPr>
          <p:nvPr>
            <p:ph type="body" sz="half" idx="2"/>
          </p:nvPr>
        </p:nvSpPr>
        <p:spPr>
          <a:xfrm>
            <a:off x="457200" y="2209800"/>
            <a:ext cx="3008313" cy="3916363"/>
          </a:xfrm>
        </p:spPr>
        <p:txBody>
          <a:bodyPr/>
          <a:lstStyle/>
          <a:p>
            <a:endParaRPr lang="es-MX"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43200"/>
            <a:ext cx="15049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DB2A5C92-7934-4B6D-9117-D179E2BF8688}" type="slidenum">
              <a:rPr lang="es-MX" smtClean="0"/>
              <a:t>2</a:t>
            </a:fld>
            <a:endParaRPr lang="es-MX"/>
          </a:p>
        </p:txBody>
      </p:sp>
    </p:spTree>
    <p:extLst>
      <p:ext uri="{BB962C8B-B14F-4D97-AF65-F5344CB8AC3E}">
        <p14:creationId xmlns:p14="http://schemas.microsoft.com/office/powerpoint/2010/main" val="1545932442"/>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7294305"/>
          </a:xfrm>
          <a:prstGeom prst="rect">
            <a:avLst/>
          </a:prstGeom>
        </p:spPr>
        <p:txBody>
          <a:bodyPr wrap="square">
            <a:spAutoFit/>
          </a:bodyPr>
          <a:lstStyle/>
          <a:p>
            <a:endParaRPr lang="en-US" b="1" dirty="0" smtClean="0">
              <a:effectLst/>
            </a:endParaRPr>
          </a:p>
          <a:p>
            <a:r>
              <a:rPr lang="en-US" b="1" dirty="0" smtClean="0">
                <a:effectLst/>
              </a:rPr>
              <a:t>Oregon has a non-binding "English Plus" resolution </a:t>
            </a:r>
            <a:r>
              <a:rPr lang="en-US" dirty="0" smtClean="0">
                <a:effectLst/>
              </a:rPr>
              <a:t>(Senate Joint Resolution 16)</a:t>
            </a:r>
            <a:r>
              <a:rPr lang="en-US" b="1" dirty="0" smtClean="0">
                <a:effectLst/>
              </a:rPr>
              <a:t>, officially endorsing multilingualism</a:t>
            </a:r>
            <a:r>
              <a:rPr lang="en-US" dirty="0" smtClean="0">
                <a:effectLst/>
              </a:rPr>
              <a:t>, passed by the legislature in 1989.</a:t>
            </a:r>
          </a:p>
          <a:p>
            <a:endParaRPr lang="en-US" dirty="0" smtClean="0">
              <a:effectLst/>
            </a:endParaRPr>
          </a:p>
          <a:p>
            <a:endParaRPr lang="en-US" b="1" dirty="0" smtClean="0">
              <a:effectLst/>
            </a:endParaRPr>
          </a:p>
          <a:p>
            <a:r>
              <a:rPr lang="en-US" b="1" dirty="0" smtClean="0">
                <a:effectLst/>
              </a:rPr>
              <a:t>OREGON ENGLISH PLUS RESOLUTION</a:t>
            </a:r>
          </a:p>
          <a:p>
            <a:r>
              <a:rPr lang="en-US" dirty="0" smtClean="0">
                <a:effectLst/>
              </a:rPr>
              <a:t>WHEREAS the diverse ethnic and linguistic communities have contributed to the social and economic prosperity of Oregon; </a:t>
            </a:r>
            <a:r>
              <a:rPr lang="en-US" dirty="0" smtClean="0">
                <a:effectLst/>
              </a:rPr>
              <a:t> and</a:t>
            </a:r>
            <a:endParaRPr lang="en-US" dirty="0" smtClean="0">
              <a:effectLst/>
            </a:endParaRPr>
          </a:p>
          <a:p>
            <a:r>
              <a:rPr lang="en-US" dirty="0" smtClean="0">
                <a:effectLst/>
              </a:rPr>
              <a:t>WHEREAS it is the welcomed responsibility and opportunity of Oregon to respect and facilitate the efforts of all cultural, ethnic and linguistic segments of the population to become full participants in our community; </a:t>
            </a:r>
            <a:r>
              <a:rPr lang="en-US" dirty="0" smtClean="0">
                <a:effectLst/>
              </a:rPr>
              <a:t> and</a:t>
            </a:r>
            <a:endParaRPr lang="en-US" dirty="0" smtClean="0">
              <a:effectLst/>
            </a:endParaRPr>
          </a:p>
          <a:p>
            <a:r>
              <a:rPr lang="en-US" dirty="0" smtClean="0">
                <a:effectLst/>
              </a:rPr>
              <a:t>WHEREAS Oregon's economic well-being depends heavily on foreign trade and international exchange and one out of five jobs is directly linked to foreign trade and international exchange; </a:t>
            </a:r>
            <a:r>
              <a:rPr lang="en-US" dirty="0" smtClean="0">
                <a:effectLst/>
              </a:rPr>
              <a:t> and</a:t>
            </a:r>
            <a:endParaRPr lang="en-US" dirty="0" smtClean="0">
              <a:effectLst/>
            </a:endParaRPr>
          </a:p>
          <a:p>
            <a:r>
              <a:rPr lang="en-US" dirty="0" smtClean="0">
                <a:effectLst/>
              </a:rPr>
              <a:t>WHEREAS we wish to protect and promote the multilingual nature of communication that currently exists in Oregon and to build trust and understanding; </a:t>
            </a:r>
            <a:r>
              <a:rPr lang="en-US" dirty="0" smtClean="0">
                <a:effectLst/>
              </a:rPr>
              <a:t> and</a:t>
            </a:r>
            <a:endParaRPr lang="en-US" dirty="0" smtClean="0">
              <a:effectLst/>
            </a:endParaRPr>
          </a:p>
          <a:p>
            <a:r>
              <a:rPr lang="en-US" dirty="0" smtClean="0">
                <a:effectLst/>
              </a:rPr>
              <a:t>WHEREAS English is already the predominant language of Oregon and legislation imposing English as the official language of Oregon impairs our pluralistic ideals; </a:t>
            </a:r>
            <a:r>
              <a:rPr lang="en-US" dirty="0" smtClean="0">
                <a:effectLst/>
              </a:rPr>
              <a:t> and</a:t>
            </a:r>
            <a:endParaRPr lang="en-US" dirty="0" smtClean="0">
              <a:effectLst/>
            </a:endParaRPr>
          </a:p>
          <a:p>
            <a:r>
              <a:rPr lang="en-US" dirty="0" smtClean="0">
                <a:effectLst/>
              </a:rPr>
              <a:t>WHEREAS our federal courts have recognized that English-only rules can have an adverse impact on protected groups and constitutes discrimination; now, therefore,</a:t>
            </a:r>
          </a:p>
          <a:p>
            <a:endParaRPr lang="en-US" dirty="0" smtClean="0">
              <a:effectLst/>
            </a:endParaRPr>
          </a:p>
          <a:p>
            <a:r>
              <a:rPr lang="en-US" b="1" dirty="0" smtClean="0">
                <a:effectLst/>
              </a:rPr>
              <a:t>Be It Resolved by the Legislative Assembly of the State of Oregon:</a:t>
            </a:r>
            <a:endParaRPr lang="en-US" dirty="0" smtClean="0">
              <a:effectLst/>
            </a:endParaRPr>
          </a:p>
          <a:p>
            <a:r>
              <a:rPr lang="en-US" dirty="0" smtClean="0">
                <a:effectLst/>
              </a:rPr>
              <a:t>That the use of diverse languages in business, government and private affairs, and the presence of diverse cultures is welcomed, encouraged, and protected in Oregon.</a:t>
            </a:r>
          </a:p>
          <a:p>
            <a:endParaRPr lang="en-US" dirty="0"/>
          </a:p>
          <a:p>
            <a:endParaRPr lang="en-US" dirty="0">
              <a:effectLst/>
            </a:endParaRPr>
          </a:p>
        </p:txBody>
      </p:sp>
      <p:sp>
        <p:nvSpPr>
          <p:cNvPr id="6" name="Slide Number Placeholder 5"/>
          <p:cNvSpPr>
            <a:spLocks noGrp="1"/>
          </p:cNvSpPr>
          <p:nvPr>
            <p:ph type="sldNum" sz="quarter" idx="12"/>
          </p:nvPr>
        </p:nvSpPr>
        <p:spPr/>
        <p:txBody>
          <a:bodyPr/>
          <a:lstStyle/>
          <a:p>
            <a:fld id="{DB2A5C92-7934-4B6D-9117-D179E2BF8688}" type="slidenum">
              <a:rPr lang="es-MX" smtClean="0"/>
              <a:t>20</a:t>
            </a:fld>
            <a:endParaRPr lang="es-MX"/>
          </a:p>
        </p:txBody>
      </p:sp>
    </p:spTree>
    <p:extLst>
      <p:ext uri="{BB962C8B-B14F-4D97-AF65-F5344CB8AC3E}">
        <p14:creationId xmlns:p14="http://schemas.microsoft.com/office/powerpoint/2010/main" val="792087468"/>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smtClean="0"/>
              <a:t>Washington's House Bill 2129 (1989) established an official policy "to welcome and encourage the presence of diverse cultures and the use of diverse languages in business, government, and private affairs in this state." Oregon's Senate Joint Resolution 16 (1989) resolved "to welcome, encourage and protect diverse cultures and use of diverse languages in business, government and private affairs." Both were offered as alternatives to Official English bills. </a:t>
            </a:r>
            <a:br>
              <a:rPr lang="en-US" dirty="0" smtClean="0"/>
            </a:br>
            <a:endParaRPr lang="es-MX" dirty="0"/>
          </a:p>
        </p:txBody>
      </p:sp>
      <p:sp>
        <p:nvSpPr>
          <p:cNvPr id="4" name="Slide Number Placeholder 3"/>
          <p:cNvSpPr>
            <a:spLocks noGrp="1"/>
          </p:cNvSpPr>
          <p:nvPr>
            <p:ph type="sldNum" sz="quarter" idx="12"/>
          </p:nvPr>
        </p:nvSpPr>
        <p:spPr/>
        <p:txBody>
          <a:bodyPr/>
          <a:lstStyle/>
          <a:p>
            <a:fld id="{DB2A5C92-7934-4B6D-9117-D179E2BF8688}" type="slidenum">
              <a:rPr lang="es-MX" smtClean="0"/>
              <a:t>21</a:t>
            </a:fld>
            <a:endParaRPr lang="es-MX"/>
          </a:p>
        </p:txBody>
      </p:sp>
    </p:spTree>
    <p:extLst>
      <p:ext uri="{BB962C8B-B14F-4D97-AF65-F5344CB8AC3E}">
        <p14:creationId xmlns:p14="http://schemas.microsoft.com/office/powerpoint/2010/main" val="2430352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123" y="228600"/>
            <a:ext cx="8839200" cy="6524863"/>
          </a:xfrm>
          <a:prstGeom prst="rect">
            <a:avLst/>
          </a:prstGeom>
        </p:spPr>
        <p:txBody>
          <a:bodyPr wrap="square">
            <a:spAutoFit/>
          </a:bodyPr>
          <a:lstStyle/>
          <a:p>
            <a:r>
              <a:rPr lang="en-US" sz="2000" dirty="0" smtClean="0"/>
              <a:t>English Plus Declaration </a:t>
            </a:r>
          </a:p>
          <a:p>
            <a:r>
              <a:rPr lang="en-US" sz="2000" dirty="0" smtClean="0"/>
              <a:t>in New Mexico </a:t>
            </a:r>
          </a:p>
          <a:p>
            <a:endParaRPr lang="en-US" sz="1200" dirty="0" smtClean="0"/>
          </a:p>
          <a:p>
            <a:endParaRPr lang="en-US" sz="1200" dirty="0" smtClean="0"/>
          </a:p>
          <a:p>
            <a:endParaRPr lang="en-US" sz="1200" dirty="0" smtClean="0"/>
          </a:p>
          <a:p>
            <a:r>
              <a:rPr lang="en-US" sz="1200" dirty="0" smtClean="0"/>
              <a:t>State declarations of Official English produced a counter-trend: legislative endorsement of English Plus. In March 1989, at the urging of the New Mexico State Task Force on Modern and Classical Languages, the New Mexico legislature adopted House Joint Memorial 16, a nonbinding resolution "Supporting Language Rights in the United States." It thus became the first state to adopt an English Plus resolution, soon followed by Oregon and Washington State.</a:t>
            </a:r>
          </a:p>
          <a:p>
            <a:endParaRPr lang="en-US" sz="1200" dirty="0" smtClean="0"/>
          </a:p>
          <a:p>
            <a:r>
              <a:rPr lang="en-US" sz="1200" dirty="0" smtClean="0"/>
              <a:t>WHEREAS the people of New Mexico promote the spirit of diversity-with-harmony represented by the various cultures that make up the fabric of our state and American society; and </a:t>
            </a:r>
          </a:p>
          <a:p>
            <a:endParaRPr lang="en-US" sz="1200" dirty="0" smtClean="0"/>
          </a:p>
          <a:p>
            <a:r>
              <a:rPr lang="en-US" sz="1200" dirty="0" smtClean="0"/>
              <a:t>WHEREAS the people of New Mexico acknowledge that "English Plus" best serves the national interest since it promotes the concept that all members of our society have full access to opportunities to effectively learn English plus develop proficiency in a second or multiple languages; and </a:t>
            </a:r>
          </a:p>
          <a:p>
            <a:endParaRPr lang="en-US" sz="1200" dirty="0" smtClean="0"/>
          </a:p>
          <a:p>
            <a:r>
              <a:rPr lang="en-US" sz="1200" dirty="0" smtClean="0"/>
              <a:t>WHEREAS the people of New Mexico recognize that the position of English in the United States needs no official legislation to support it; and </a:t>
            </a:r>
          </a:p>
          <a:p>
            <a:endParaRPr lang="en-US" sz="1200" dirty="0" smtClean="0"/>
          </a:p>
          <a:p>
            <a:endParaRPr lang="en-US" sz="1200" dirty="0" smtClean="0"/>
          </a:p>
          <a:p>
            <a:endParaRPr lang="en-US" sz="1200" dirty="0" smtClean="0"/>
          </a:p>
          <a:p>
            <a:r>
              <a:rPr lang="en-US" sz="1200" dirty="0" smtClean="0"/>
              <a:t>WHEREAS the people of New Mexico recognize that for survival in the twenty-first century our country needs both the preservation of the cultures and languages among us and the fostering of proficiency in other languages on the part of its citizens; </a:t>
            </a:r>
          </a:p>
          <a:p>
            <a:endParaRPr lang="en-US" sz="1200" dirty="0" smtClean="0"/>
          </a:p>
          <a:p>
            <a:endParaRPr lang="en-US" sz="1200" dirty="0"/>
          </a:p>
          <a:p>
            <a:endParaRPr lang="en-US" sz="1200" dirty="0" smtClean="0"/>
          </a:p>
          <a:p>
            <a:r>
              <a:rPr lang="en-US" sz="1200" dirty="0"/>
              <a:t>N</a:t>
            </a:r>
            <a:r>
              <a:rPr lang="en-US" sz="1200" dirty="0" smtClean="0"/>
              <a:t>OW THEREFORE BE IT RESOLVED ... that the First Session of the Thirty-Ninth Legislature of the State of New Mexico hereby reaffirms its advocacy of the teaching of other languages in the United States and its belief that the position of English is not threatened. Proficiency on the part of our citizens in more than one language is to the economic and cultural benefit of our state and the nation, whether that proficiency derives from second language study by English speakers or from home language maintenance plus English acquisition by speakers of other languages. Proficiency in English plus other languages should be encouraged throughout the State.</a:t>
            </a:r>
          </a:p>
          <a:p>
            <a:endParaRPr lang="en-US" dirty="0"/>
          </a:p>
        </p:txBody>
      </p:sp>
      <p:sp>
        <p:nvSpPr>
          <p:cNvPr id="4" name="Slide Number Placeholder 3"/>
          <p:cNvSpPr>
            <a:spLocks noGrp="1"/>
          </p:cNvSpPr>
          <p:nvPr>
            <p:ph type="sldNum" sz="quarter" idx="12"/>
          </p:nvPr>
        </p:nvSpPr>
        <p:spPr/>
        <p:txBody>
          <a:bodyPr/>
          <a:lstStyle/>
          <a:p>
            <a:fld id="{DB2A5C92-7934-4B6D-9117-D179E2BF8688}" type="slidenum">
              <a:rPr lang="es-MX" smtClean="0"/>
              <a:t>22</a:t>
            </a:fld>
            <a:endParaRPr lang="es-MX"/>
          </a:p>
        </p:txBody>
      </p:sp>
    </p:spTree>
    <p:extLst>
      <p:ext uri="{BB962C8B-B14F-4D97-AF65-F5344CB8AC3E}">
        <p14:creationId xmlns:p14="http://schemas.microsoft.com/office/powerpoint/2010/main" val="3596943106"/>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1"/>
          </a:xfrm>
        </p:spPr>
        <p:txBody>
          <a:bodyPr>
            <a:normAutofit/>
          </a:bodyPr>
          <a:lstStyle/>
          <a:p>
            <a:r>
              <a:rPr lang="en-US" dirty="0" smtClean="0"/>
              <a:t>“We bring up children to be bilinguals, not for the sake of language, but for the sake of children”</a:t>
            </a:r>
            <a:endParaRPr lang="es-MX" dirty="0"/>
          </a:p>
        </p:txBody>
      </p:sp>
      <p:sp>
        <p:nvSpPr>
          <p:cNvPr id="3" name="Subtitle 2"/>
          <p:cNvSpPr>
            <a:spLocks noGrp="1"/>
          </p:cNvSpPr>
          <p:nvPr>
            <p:ph type="subTitle" idx="1"/>
          </p:nvPr>
        </p:nvSpPr>
        <p:spPr/>
        <p:txBody>
          <a:bodyPr/>
          <a:lstStyle/>
          <a:p>
            <a:r>
              <a:rPr lang="en-US" i="1" dirty="0" smtClean="0">
                <a:solidFill>
                  <a:schemeClr val="tx1"/>
                </a:solidFill>
              </a:rPr>
              <a:t>Adopted from </a:t>
            </a:r>
            <a:r>
              <a:rPr lang="en-US" i="1" dirty="0" err="1" smtClean="0">
                <a:solidFill>
                  <a:schemeClr val="tx1"/>
                </a:solidFill>
              </a:rPr>
              <a:t>Ioan</a:t>
            </a:r>
            <a:r>
              <a:rPr lang="en-US" i="1" dirty="0" smtClean="0">
                <a:solidFill>
                  <a:schemeClr val="tx1"/>
                </a:solidFill>
              </a:rPr>
              <a:t> Bowen Rees</a:t>
            </a:r>
            <a:endParaRPr lang="es-MX" i="1" dirty="0">
              <a:solidFill>
                <a:schemeClr val="tx1"/>
              </a:solidFill>
            </a:endParaRPr>
          </a:p>
        </p:txBody>
      </p:sp>
    </p:spTree>
    <p:extLst>
      <p:ext uri="{BB962C8B-B14F-4D97-AF65-F5344CB8AC3E}">
        <p14:creationId xmlns:p14="http://schemas.microsoft.com/office/powerpoint/2010/main" val="497392637"/>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a:xfrm>
            <a:off x="3733800" y="1219200"/>
            <a:ext cx="5111750" cy="5853113"/>
          </a:xfrm>
        </p:spPr>
        <p:txBody>
          <a:bodyPr/>
          <a:lstStyle/>
          <a:p>
            <a:r>
              <a:rPr lang="en-US" dirty="0"/>
              <a:t>Our first Seals were awarded at graduation ceremonies in Woodburn, Salem-Keizer, Medford, Corvallis, Portland Public, Four Rivers Community School, and West Linn-Wilsonville this June 2015.</a:t>
            </a:r>
            <a:endParaRPr lang="es-MX" dirty="0"/>
          </a:p>
        </p:txBody>
      </p:sp>
      <p:sp>
        <p:nvSpPr>
          <p:cNvPr id="4" name="Text Placeholder 3"/>
          <p:cNvSpPr>
            <a:spLocks noGrp="1"/>
          </p:cNvSpPr>
          <p:nvPr>
            <p:ph type="body" sz="half" idx="2"/>
          </p:nvPr>
        </p:nvSpPr>
        <p:spPr/>
        <p:txBody>
          <a:bodyPr/>
          <a:lstStyle/>
          <a:p>
            <a:endParaRPr lang="es-MX" dirty="0"/>
          </a:p>
        </p:txBody>
      </p:sp>
      <p:sp>
        <p:nvSpPr>
          <p:cNvPr id="6" name="Slide Number Placeholder 5"/>
          <p:cNvSpPr>
            <a:spLocks noGrp="1"/>
          </p:cNvSpPr>
          <p:nvPr>
            <p:ph type="sldNum" sz="quarter" idx="12"/>
          </p:nvPr>
        </p:nvSpPr>
        <p:spPr/>
        <p:txBody>
          <a:bodyPr/>
          <a:lstStyle/>
          <a:p>
            <a:fld id="{DB2A5C92-7934-4B6D-9117-D179E2BF8688}" type="slidenum">
              <a:rPr lang="es-MX" smtClean="0"/>
              <a:t>3</a:t>
            </a:fld>
            <a:endParaRPr lang="es-MX"/>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14600"/>
            <a:ext cx="1771650" cy="1733550"/>
          </a:xfrm>
          <a:prstGeom prst="rect">
            <a:avLst/>
          </a:prstGeom>
        </p:spPr>
      </p:pic>
    </p:spTree>
    <p:extLst>
      <p:ext uri="{BB962C8B-B14F-4D97-AF65-F5344CB8AC3E}">
        <p14:creationId xmlns:p14="http://schemas.microsoft.com/office/powerpoint/2010/main" val="803909933"/>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egonHeatMapELLv2.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9144000" cy="6822567"/>
          </a:xfrm>
          <a:prstGeom prst="rect">
            <a:avLst/>
          </a:prstGeom>
        </p:spPr>
      </p:pic>
      <p:sp>
        <p:nvSpPr>
          <p:cNvPr id="3" name="Slide Number Placeholder 2"/>
          <p:cNvSpPr>
            <a:spLocks noGrp="1"/>
          </p:cNvSpPr>
          <p:nvPr>
            <p:ph type="sldNum" sz="quarter" idx="12"/>
          </p:nvPr>
        </p:nvSpPr>
        <p:spPr/>
        <p:txBody>
          <a:bodyPr/>
          <a:lstStyle/>
          <a:p>
            <a:fld id="{DB2A5C92-7934-4B6D-9117-D179E2BF8688}" type="slidenum">
              <a:rPr lang="es-MX" smtClean="0"/>
              <a:t>4</a:t>
            </a:fld>
            <a:endParaRPr lang="es-MX"/>
          </a:p>
        </p:txBody>
      </p:sp>
    </p:spTree>
    <p:extLst>
      <p:ext uri="{BB962C8B-B14F-4D97-AF65-F5344CB8AC3E}">
        <p14:creationId xmlns:p14="http://schemas.microsoft.com/office/powerpoint/2010/main" val="255994617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 y="1259889"/>
            <a:ext cx="8116887"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6324600"/>
            <a:ext cx="81153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4" name="TextBox 3"/>
          <p:cNvSpPr txBox="1">
            <a:spLocks noChangeArrowheads="1"/>
          </p:cNvSpPr>
          <p:nvPr/>
        </p:nvSpPr>
        <p:spPr bwMode="auto">
          <a:xfrm>
            <a:off x="439738" y="214313"/>
            <a:ext cx="8091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t>Map of Oregon’s Districts with English Learners</a:t>
            </a:r>
          </a:p>
        </p:txBody>
      </p:sp>
      <p:sp>
        <p:nvSpPr>
          <p:cNvPr id="3" name="Slide Number Placeholder 2"/>
          <p:cNvSpPr>
            <a:spLocks noGrp="1"/>
          </p:cNvSpPr>
          <p:nvPr>
            <p:ph type="sldNum" sz="quarter" idx="12"/>
          </p:nvPr>
        </p:nvSpPr>
        <p:spPr/>
        <p:txBody>
          <a:bodyPr/>
          <a:lstStyle/>
          <a:p>
            <a:fld id="{DB2A5C92-7934-4B6D-9117-D179E2BF8688}" type="slidenum">
              <a:rPr lang="es-MX" smtClean="0"/>
              <a:t>5</a:t>
            </a:fld>
            <a:endParaRPr lang="es-MX"/>
          </a:p>
        </p:txBody>
      </p:sp>
    </p:spTree>
    <p:extLst>
      <p:ext uri="{BB962C8B-B14F-4D97-AF65-F5344CB8AC3E}">
        <p14:creationId xmlns:p14="http://schemas.microsoft.com/office/powerpoint/2010/main" val="692751105"/>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884475" cy="579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B2A5C92-7934-4B6D-9117-D179E2BF8688}" type="slidenum">
              <a:rPr lang="es-MX" smtClean="0"/>
              <a:t>6</a:t>
            </a:fld>
            <a:endParaRPr lang="es-MX"/>
          </a:p>
        </p:txBody>
      </p:sp>
    </p:spTree>
    <p:extLst>
      <p:ext uri="{BB962C8B-B14F-4D97-AF65-F5344CB8AC3E}">
        <p14:creationId xmlns:p14="http://schemas.microsoft.com/office/powerpoint/2010/main" val="125047235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Oregon English Learner Statistics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3723986"/>
              </p:ext>
            </p:extLst>
          </p:nvPr>
        </p:nvGraphicFramePr>
        <p:xfrm>
          <a:off x="0" y="1219200"/>
          <a:ext cx="8915400" cy="5121270"/>
        </p:xfrm>
        <a:graphic>
          <a:graphicData uri="http://schemas.openxmlformats.org/drawingml/2006/table">
            <a:tbl>
              <a:tblPr firstRow="1" firstCol="1" bandRow="1">
                <a:tableStyleId>{5C22544A-7EE6-4342-B048-85BDC9FD1C3A}</a:tableStyleId>
              </a:tblPr>
              <a:tblGrid>
                <a:gridCol w="1733550"/>
                <a:gridCol w="5861051"/>
                <a:gridCol w="1320799"/>
              </a:tblGrid>
              <a:tr h="243870">
                <a:tc rowSpan="10">
                  <a:txBody>
                    <a:bodyPr/>
                    <a:lstStyle/>
                    <a:p>
                      <a:pPr marL="0" marR="0" algn="l">
                        <a:spcBef>
                          <a:spcPts val="0"/>
                        </a:spcBef>
                        <a:spcAft>
                          <a:spcPts val="0"/>
                        </a:spcAft>
                      </a:pPr>
                      <a:r>
                        <a:rPr lang="en-US" sz="1600" dirty="0">
                          <a:solidFill>
                            <a:schemeClr val="tx1"/>
                          </a:solidFill>
                          <a:effectLst/>
                        </a:rPr>
                        <a:t>Top ten districts with largest English Learner population by student </a:t>
                      </a:r>
                      <a:r>
                        <a:rPr lang="en-US" sz="1600" dirty="0" smtClean="0">
                          <a:solidFill>
                            <a:schemeClr val="tx1"/>
                          </a:solidFill>
                          <a:effectLst/>
                        </a:rPr>
                        <a:t>count</a:t>
                      </a:r>
                      <a:endParaRPr lang="en-US" sz="1600" dirty="0">
                        <a:solidFill>
                          <a:schemeClr val="tx1"/>
                        </a:solidFill>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b="0" dirty="0">
                          <a:solidFill>
                            <a:schemeClr val="tx1"/>
                          </a:solidFill>
                          <a:effectLst/>
                        </a:rPr>
                        <a:t>Salem-Keizer</a:t>
                      </a:r>
                      <a:endParaRPr lang="en-US" sz="1600" b="0" dirty="0">
                        <a:solidFill>
                          <a:schemeClr val="tx1"/>
                        </a:solidFill>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b="0" dirty="0" smtClean="0">
                          <a:solidFill>
                            <a:schemeClr val="tx1"/>
                          </a:solidFill>
                          <a:effectLst/>
                        </a:rPr>
                        <a:t>8,204</a:t>
                      </a:r>
                      <a:endParaRPr lang="en-US" sz="1600" b="0" dirty="0">
                        <a:solidFill>
                          <a:schemeClr val="tx1"/>
                        </a:solidFill>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Beaverton</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6,008</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Portland</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4,606</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Hillsboro</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3,126</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Reynolds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3,007</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David Douglas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2,512</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Woodburn</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2,443</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North Clackamas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2,313</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Tigard-Tualatin</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1,554</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Gresham-Barlow</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1,309</a:t>
                      </a:r>
                      <a:endParaRPr lang="en-US" sz="1600" dirty="0">
                        <a:effectLst/>
                        <a:latin typeface="Arial"/>
                        <a:ea typeface="Calibri"/>
                        <a:cs typeface="Times New Roman"/>
                      </a:endParaRPr>
                    </a:p>
                  </a:txBody>
                  <a:tcPr marL="68580" marR="68580" marT="0" marB="0"/>
                </a:tc>
              </a:tr>
              <a:tr h="243870">
                <a:tc gridSpan="3">
                  <a:txBody>
                    <a:bodyPr/>
                    <a:lstStyle/>
                    <a:p>
                      <a:pPr marL="0" marR="0" algn="l">
                        <a:spcBef>
                          <a:spcPts val="0"/>
                        </a:spcBef>
                        <a:spcAft>
                          <a:spcPts val="0"/>
                        </a:spcAft>
                      </a:pPr>
                      <a:r>
                        <a:rPr lang="en-US" sz="1600" dirty="0">
                          <a:solidFill>
                            <a:schemeClr val="tx1">
                              <a:lumMod val="50000"/>
                              <a:lumOff val="50000"/>
                            </a:schemeClr>
                          </a:solidFill>
                          <a:effectLst/>
                        </a:rPr>
                        <a:t> </a:t>
                      </a:r>
                      <a:endParaRPr lang="en-US" sz="1600" dirty="0">
                        <a:solidFill>
                          <a:schemeClr val="tx1">
                            <a:lumMod val="50000"/>
                            <a:lumOff val="50000"/>
                          </a:schemeClr>
                        </a:solidFill>
                        <a:effectLst/>
                        <a:latin typeface="Arial"/>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43870">
                <a:tc rowSpan="10">
                  <a:txBody>
                    <a:bodyPr/>
                    <a:lstStyle/>
                    <a:p>
                      <a:pPr marL="0" marR="0" algn="l">
                        <a:spcBef>
                          <a:spcPts val="0"/>
                        </a:spcBef>
                        <a:spcAft>
                          <a:spcPts val="0"/>
                        </a:spcAft>
                      </a:pPr>
                      <a:r>
                        <a:rPr lang="en-US" sz="1600" dirty="0">
                          <a:solidFill>
                            <a:schemeClr val="tx1"/>
                          </a:solidFill>
                          <a:effectLst/>
                        </a:rPr>
                        <a:t>Top ten districts with largest percentage of English Learners to total district </a:t>
                      </a:r>
                      <a:r>
                        <a:rPr lang="en-US" sz="1600" dirty="0" smtClean="0">
                          <a:solidFill>
                            <a:schemeClr val="tx1"/>
                          </a:solidFill>
                          <a:effectLst/>
                        </a:rPr>
                        <a:t>enrollment</a:t>
                      </a:r>
                      <a:endParaRPr lang="en-US" sz="1600" dirty="0">
                        <a:solidFill>
                          <a:schemeClr val="tx1"/>
                        </a:solidFill>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Woodburn</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44.6%</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Nyssa</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35.9%</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Jefferson County</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35.1%</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Gervais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33.8%</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Umatilla</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33.8%</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Reynolds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26.3%</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Milton-Freewater</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25.1%</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David Douglas</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23.3%</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Annex</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21.7%</a:t>
                      </a:r>
                      <a:endParaRPr lang="en-US" sz="1600" dirty="0">
                        <a:effectLst/>
                        <a:latin typeface="Arial"/>
                        <a:ea typeface="Calibri"/>
                        <a:cs typeface="Times New Roman"/>
                      </a:endParaRPr>
                    </a:p>
                  </a:txBody>
                  <a:tcPr marL="68580" marR="68580" marT="0" marB="0"/>
                </a:tc>
              </a:tr>
              <a:tr h="243870">
                <a:tc vMerge="1">
                  <a:txBody>
                    <a:bodyPr/>
                    <a:lstStyle/>
                    <a:p>
                      <a:endParaRPr lang="en-US"/>
                    </a:p>
                  </a:txBody>
                  <a:tcPr/>
                </a:tc>
                <a:tc>
                  <a:txBody>
                    <a:bodyPr/>
                    <a:lstStyle/>
                    <a:p>
                      <a:pPr marL="0" marR="0" algn="l">
                        <a:spcBef>
                          <a:spcPts val="0"/>
                        </a:spcBef>
                        <a:spcAft>
                          <a:spcPts val="0"/>
                        </a:spcAft>
                      </a:pPr>
                      <a:r>
                        <a:rPr lang="en-US" sz="1600" dirty="0">
                          <a:effectLst/>
                        </a:rPr>
                        <a:t>Hood River</a:t>
                      </a:r>
                      <a:endParaRPr lang="en-US" sz="1600" dirty="0">
                        <a:effectLst/>
                        <a:latin typeface="Arial"/>
                        <a:ea typeface="Calibri"/>
                        <a:cs typeface="Times New Roman"/>
                      </a:endParaRPr>
                    </a:p>
                  </a:txBody>
                  <a:tcPr marL="68580" marR="68580" marT="0" marB="0"/>
                </a:tc>
                <a:tc>
                  <a:txBody>
                    <a:bodyPr/>
                    <a:lstStyle/>
                    <a:p>
                      <a:pPr marL="0" marR="0" algn="l">
                        <a:spcBef>
                          <a:spcPts val="0"/>
                        </a:spcBef>
                        <a:spcAft>
                          <a:spcPts val="0"/>
                        </a:spcAft>
                      </a:pPr>
                      <a:r>
                        <a:rPr lang="en-US" sz="1600" dirty="0">
                          <a:effectLst/>
                        </a:rPr>
                        <a:t>21.4%</a:t>
                      </a:r>
                      <a:endParaRPr lang="en-US" sz="1600" dirty="0">
                        <a:effectLst/>
                        <a:latin typeface="Arial"/>
                        <a:ea typeface="Calibri"/>
                        <a:cs typeface="Times New Roman"/>
                      </a:endParaRPr>
                    </a:p>
                  </a:txBody>
                  <a:tcPr marL="68580" marR="68580" marT="0" marB="0"/>
                </a:tc>
              </a:tr>
            </a:tbl>
          </a:graphicData>
        </a:graphic>
      </p:graphicFrame>
      <p:sp>
        <p:nvSpPr>
          <p:cNvPr id="9293" name="Rectangle 1"/>
          <p:cNvSpPr>
            <a:spLocks noChangeArrowheads="1"/>
          </p:cNvSpPr>
          <p:nvPr/>
        </p:nvSpPr>
        <p:spPr bwMode="auto">
          <a:xfrm>
            <a:off x="1257300"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3" name="Slide Number Placeholder 2"/>
          <p:cNvSpPr>
            <a:spLocks noGrp="1"/>
          </p:cNvSpPr>
          <p:nvPr>
            <p:ph type="sldNum" sz="quarter" idx="12"/>
          </p:nvPr>
        </p:nvSpPr>
        <p:spPr/>
        <p:txBody>
          <a:bodyPr/>
          <a:lstStyle/>
          <a:p>
            <a:fld id="{DB2A5C92-7934-4B6D-9117-D179E2BF8688}" type="slidenum">
              <a:rPr lang="es-MX" smtClean="0"/>
              <a:t>7</a:t>
            </a:fld>
            <a:endParaRPr lang="es-MX"/>
          </a:p>
        </p:txBody>
      </p:sp>
    </p:spTree>
    <p:extLst>
      <p:ext uri="{BB962C8B-B14F-4D97-AF65-F5344CB8AC3E}">
        <p14:creationId xmlns:p14="http://schemas.microsoft.com/office/powerpoint/2010/main" val="105750723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7559290"/>
              </p:ext>
            </p:extLst>
          </p:nvPr>
        </p:nvGraphicFramePr>
        <p:xfrm>
          <a:off x="2133600" y="1295400"/>
          <a:ext cx="4939665" cy="5586632"/>
        </p:xfrm>
        <a:graphic>
          <a:graphicData uri="http://schemas.openxmlformats.org/drawingml/2006/table">
            <a:tbl>
              <a:tblPr firstRow="1" firstCol="1" bandRow="1">
                <a:tableStyleId>{5C22544A-7EE6-4342-B048-85BDC9FD1C3A}</a:tableStyleId>
              </a:tblPr>
              <a:tblGrid>
                <a:gridCol w="2375459"/>
                <a:gridCol w="2564206"/>
              </a:tblGrid>
              <a:tr h="1380392">
                <a:tc gridSpan="2">
                  <a:txBody>
                    <a:bodyPr/>
                    <a:lstStyle/>
                    <a:p>
                      <a:pPr marL="0" marR="0" algn="ctr">
                        <a:lnSpc>
                          <a:spcPct val="115000"/>
                        </a:lnSpc>
                        <a:spcBef>
                          <a:spcPts val="0"/>
                        </a:spcBef>
                        <a:spcAft>
                          <a:spcPts val="0"/>
                        </a:spcAft>
                      </a:pPr>
                      <a:r>
                        <a:rPr lang="en-US" sz="2800" dirty="0">
                          <a:solidFill>
                            <a:schemeClr val="tx1">
                              <a:lumMod val="65000"/>
                              <a:lumOff val="35000"/>
                            </a:schemeClr>
                          </a:solidFill>
                          <a:effectLst/>
                        </a:rPr>
                        <a:t>English Learners by Language</a:t>
                      </a:r>
                      <a:endParaRPr lang="en-US" sz="2800" dirty="0">
                        <a:solidFill>
                          <a:schemeClr val="tx1">
                            <a:lumMod val="65000"/>
                            <a:lumOff val="35000"/>
                          </a:schemeClr>
                        </a:solidFill>
                        <a:effectLst/>
                        <a:latin typeface="Calibri"/>
                        <a:ea typeface="Times New Roman"/>
                        <a:cs typeface="Times New Roman"/>
                      </a:endParaRPr>
                    </a:p>
                  </a:txBody>
                  <a:tcPr marL="68580" marR="68580" marT="0" marB="0" anchor="ctr"/>
                </a:tc>
                <a:tc hMerge="1">
                  <a:txBody>
                    <a:bodyPr/>
                    <a:lstStyle/>
                    <a:p>
                      <a:endParaRPr lang="en-US"/>
                    </a:p>
                  </a:txBody>
                  <a:tcPr/>
                </a:tc>
              </a:tr>
              <a:tr h="651772">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Language</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Percentage of</a:t>
                      </a:r>
                    </a:p>
                    <a:p>
                      <a:pPr marL="0" marR="0" algn="ctr">
                        <a:lnSpc>
                          <a:spcPct val="115000"/>
                        </a:lnSpc>
                        <a:spcBef>
                          <a:spcPts val="0"/>
                        </a:spcBef>
                        <a:spcAft>
                          <a:spcPts val="0"/>
                        </a:spcAft>
                      </a:pPr>
                      <a:r>
                        <a:rPr lang="en-US" sz="2000" dirty="0">
                          <a:effectLst/>
                        </a:rPr>
                        <a:t>English Learners</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Spanish</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76.6%</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Russian</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3.5%</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Vietnamese</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3.0%</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English</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2.4%</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Chinese</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1.7%</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Somali</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1.2%</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Arabic</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1.2%</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err="1">
                          <a:solidFill>
                            <a:schemeClr val="tx1">
                              <a:lumMod val="65000"/>
                              <a:lumOff val="35000"/>
                            </a:schemeClr>
                          </a:solidFill>
                          <a:effectLst/>
                        </a:rPr>
                        <a:t>Chuukese</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0.8%</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Ukrainian</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0.8%</a:t>
                      </a:r>
                      <a:endParaRPr lang="en-US" sz="2000" dirty="0">
                        <a:effectLst/>
                        <a:latin typeface="Calibri"/>
                        <a:ea typeface="Times New Roman"/>
                        <a:cs typeface="Times New Roman"/>
                      </a:endParaRPr>
                    </a:p>
                  </a:txBody>
                  <a:tcPr marL="68580" marR="68580" marT="0" marB="0" anchor="ctr">
                    <a:solidFill>
                      <a:schemeClr val="accent1"/>
                    </a:solidFill>
                  </a:tcPr>
                </a:tc>
              </a:tr>
              <a:tr h="316033">
                <a:tc>
                  <a:txBody>
                    <a:bodyPr/>
                    <a:lstStyle/>
                    <a:p>
                      <a:pPr marL="0" marR="0" algn="ctr">
                        <a:lnSpc>
                          <a:spcPct val="115000"/>
                        </a:lnSpc>
                        <a:spcBef>
                          <a:spcPts val="0"/>
                        </a:spcBef>
                        <a:spcAft>
                          <a:spcPts val="0"/>
                        </a:spcAft>
                      </a:pPr>
                      <a:r>
                        <a:rPr lang="en-US" sz="2000" dirty="0">
                          <a:solidFill>
                            <a:schemeClr val="tx1">
                              <a:lumMod val="65000"/>
                              <a:lumOff val="35000"/>
                            </a:schemeClr>
                          </a:solidFill>
                          <a:effectLst/>
                        </a:rPr>
                        <a:t>Korean</a:t>
                      </a:r>
                      <a:endParaRPr lang="en-US" sz="2000" dirty="0">
                        <a:solidFill>
                          <a:schemeClr val="tx1">
                            <a:lumMod val="65000"/>
                            <a:lumOff val="35000"/>
                          </a:schemeClr>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a:effectLst/>
                        </a:rPr>
                        <a:t>0.8%</a:t>
                      </a:r>
                      <a:endParaRPr lang="en-US" sz="2000" dirty="0">
                        <a:effectLst/>
                        <a:latin typeface="Calibri"/>
                        <a:ea typeface="Times New Roman"/>
                        <a:cs typeface="Times New Roman"/>
                      </a:endParaRPr>
                    </a:p>
                  </a:txBody>
                  <a:tcPr marL="68580" marR="68580" marT="0" marB="0" anchor="ctr">
                    <a:solidFill>
                      <a:schemeClr val="accent1"/>
                    </a:solidFill>
                  </a:tcPr>
                </a:tc>
              </a:tr>
            </a:tbl>
          </a:graphicData>
        </a:graphic>
      </p:graphicFrame>
      <p:sp>
        <p:nvSpPr>
          <p:cNvPr id="3" name="Rectangle 1"/>
          <p:cNvSpPr>
            <a:spLocks noChangeArrowheads="1"/>
          </p:cNvSpPr>
          <p:nvPr/>
        </p:nvSpPr>
        <p:spPr bwMode="auto">
          <a:xfrm>
            <a:off x="3549650" y="262958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B2A5C92-7934-4B6D-9117-D179E2BF8688}" type="slidenum">
              <a:rPr lang="es-MX" smtClean="0"/>
              <a:t>8</a:t>
            </a:fld>
            <a:endParaRPr lang="es-MX"/>
          </a:p>
        </p:txBody>
      </p:sp>
    </p:spTree>
    <p:extLst>
      <p:ext uri="{BB962C8B-B14F-4D97-AF65-F5344CB8AC3E}">
        <p14:creationId xmlns:p14="http://schemas.microsoft.com/office/powerpoint/2010/main" val="3091906751"/>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_ELL_Distri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86" y="-116958"/>
            <a:ext cx="9926393" cy="6868329"/>
          </a:xfrm>
          <a:prstGeom prst="rect">
            <a:avLst/>
          </a:prstGeom>
        </p:spPr>
      </p:pic>
      <p:sp>
        <p:nvSpPr>
          <p:cNvPr id="4" name="Slide Number Placeholder 3"/>
          <p:cNvSpPr>
            <a:spLocks noGrp="1"/>
          </p:cNvSpPr>
          <p:nvPr>
            <p:ph type="sldNum" sz="quarter" idx="12"/>
          </p:nvPr>
        </p:nvSpPr>
        <p:spPr/>
        <p:txBody>
          <a:bodyPr/>
          <a:lstStyle/>
          <a:p>
            <a:fld id="{DB2A5C92-7934-4B6D-9117-D179E2BF8688}" type="slidenum">
              <a:rPr lang="es-MX" smtClean="0"/>
              <a:t>9</a:t>
            </a:fld>
            <a:endParaRPr lang="es-MX"/>
          </a:p>
        </p:txBody>
      </p:sp>
    </p:spTree>
    <p:extLst>
      <p:ext uri="{BB962C8B-B14F-4D97-AF65-F5344CB8AC3E}">
        <p14:creationId xmlns:p14="http://schemas.microsoft.com/office/powerpoint/2010/main" val="877148563"/>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heme1">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339</TotalTime>
  <Words>1251</Words>
  <Application>Microsoft Office PowerPoint</Application>
  <PresentationFormat>On-screen Show (4:3)</PresentationFormat>
  <Paragraphs>152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Theme1</vt:lpstr>
      <vt:lpstr>David Bautista Assistant Superintendent Office of Learning Equity Unit Oregon Department of Education</vt:lpstr>
      <vt:lpstr>Sabine Ulibarrí  (1919-2003)</vt:lpstr>
      <vt:lpstr>PowerPoint Presentation</vt:lpstr>
      <vt:lpstr>PowerPoint Presentation</vt:lpstr>
      <vt:lpstr>PowerPoint Presentation</vt:lpstr>
      <vt:lpstr>PowerPoint Presentation</vt:lpstr>
      <vt:lpstr>Oregon English Learner Statistics </vt:lpstr>
      <vt:lpstr>PowerPoint Presentation</vt:lpstr>
      <vt:lpstr>PowerPoint Presentation</vt:lpstr>
      <vt:lpstr>PowerPoint Presentation</vt:lpstr>
      <vt:lpstr>PowerPoint Presentation</vt:lpstr>
      <vt:lpstr>PowerPoint Presentation</vt:lpstr>
      <vt:lpstr>PowerPoint Presentation</vt:lpstr>
      <vt:lpstr>State Seals of Biliteracy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bring up children to be bilinguals, not for the sake of language, but for the sake of children”</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Bautista</dc:creator>
  <cp:lastModifiedBy>BAUTISTA David</cp:lastModifiedBy>
  <cp:revision>12</cp:revision>
  <dcterms:created xsi:type="dcterms:W3CDTF">2015-10-05T16:19:39Z</dcterms:created>
  <dcterms:modified xsi:type="dcterms:W3CDTF">2015-10-08T20:06:11Z</dcterms:modified>
</cp:coreProperties>
</file>